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142"/>
  </p:notesMasterIdLst>
  <p:sldIdLst>
    <p:sldId id="1198" r:id="rId5"/>
    <p:sldId id="1257" r:id="rId6"/>
    <p:sldId id="995" r:id="rId7"/>
    <p:sldId id="1055" r:id="rId8"/>
    <p:sldId id="993" r:id="rId9"/>
    <p:sldId id="998" r:id="rId10"/>
    <p:sldId id="1000" r:id="rId11"/>
    <p:sldId id="1001" r:id="rId12"/>
    <p:sldId id="996" r:id="rId13"/>
    <p:sldId id="1006" r:id="rId14"/>
    <p:sldId id="994" r:id="rId15"/>
    <p:sldId id="1061" r:id="rId16"/>
    <p:sldId id="1004" r:id="rId17"/>
    <p:sldId id="1032" r:id="rId18"/>
    <p:sldId id="1059" r:id="rId19"/>
    <p:sldId id="1060" r:id="rId20"/>
    <p:sldId id="1009" r:id="rId21"/>
    <p:sldId id="1034" r:id="rId22"/>
    <p:sldId id="1457" r:id="rId23"/>
    <p:sldId id="1056" r:id="rId24"/>
    <p:sldId id="1058" r:id="rId25"/>
    <p:sldId id="1012" r:id="rId26"/>
    <p:sldId id="1039" r:id="rId27"/>
    <p:sldId id="1035" r:id="rId28"/>
    <p:sldId id="1016" r:id="rId29"/>
    <p:sldId id="1036" r:id="rId30"/>
    <p:sldId id="1037" r:id="rId31"/>
    <p:sldId id="1018" r:id="rId32"/>
    <p:sldId id="1021" r:id="rId33"/>
    <p:sldId id="1038" r:id="rId34"/>
    <p:sldId id="1062" r:id="rId35"/>
    <p:sldId id="1029" r:id="rId36"/>
    <p:sldId id="1065" r:id="rId37"/>
    <p:sldId id="1068" r:id="rId38"/>
    <p:sldId id="1063" r:id="rId39"/>
    <p:sldId id="1069" r:id="rId40"/>
    <p:sldId id="1070" r:id="rId41"/>
    <p:sldId id="1071" r:id="rId42"/>
    <p:sldId id="1235" r:id="rId43"/>
    <p:sldId id="1264" r:id="rId44"/>
    <p:sldId id="1268" r:id="rId45"/>
    <p:sldId id="1269" r:id="rId46"/>
    <p:sldId id="1271" r:id="rId47"/>
    <p:sldId id="1270" r:id="rId48"/>
    <p:sldId id="1261" r:id="rId49"/>
    <p:sldId id="1262" r:id="rId50"/>
    <p:sldId id="1263" r:id="rId51"/>
    <p:sldId id="1280" r:id="rId52"/>
    <p:sldId id="1281" r:id="rId53"/>
    <p:sldId id="1283" r:id="rId54"/>
    <p:sldId id="1284" r:id="rId55"/>
    <p:sldId id="1301" r:id="rId56"/>
    <p:sldId id="1298" r:id="rId57"/>
    <p:sldId id="1299" r:id="rId58"/>
    <p:sldId id="1303" r:id="rId59"/>
    <p:sldId id="1304" r:id="rId60"/>
    <p:sldId id="1305" r:id="rId61"/>
    <p:sldId id="1282" r:id="rId62"/>
    <p:sldId id="1307" r:id="rId63"/>
    <p:sldId id="1286" r:id="rId64"/>
    <p:sldId id="1311" r:id="rId65"/>
    <p:sldId id="1465" r:id="rId66"/>
    <p:sldId id="1294" r:id="rId67"/>
    <p:sldId id="1287" r:id="rId68"/>
    <p:sldId id="1312" r:id="rId69"/>
    <p:sldId id="1315" r:id="rId70"/>
    <p:sldId id="1316" r:id="rId71"/>
    <p:sldId id="1317" r:id="rId72"/>
    <p:sldId id="1314" r:id="rId73"/>
    <p:sldId id="1318" r:id="rId74"/>
    <p:sldId id="1295" r:id="rId75"/>
    <p:sldId id="1319" r:id="rId76"/>
    <p:sldId id="1289" r:id="rId77"/>
    <p:sldId id="1313" r:id="rId78"/>
    <p:sldId id="1466" r:id="rId79"/>
    <p:sldId id="1467" r:id="rId80"/>
    <p:sldId id="1468" r:id="rId81"/>
    <p:sldId id="1297" r:id="rId82"/>
    <p:sldId id="1291" r:id="rId83"/>
    <p:sldId id="1320" r:id="rId84"/>
    <p:sldId id="1296" r:id="rId85"/>
    <p:sldId id="1322" r:id="rId86"/>
    <p:sldId id="1293" r:id="rId87"/>
    <p:sldId id="1292" r:id="rId88"/>
    <p:sldId id="1321" r:id="rId89"/>
    <p:sldId id="1323" r:id="rId90"/>
    <p:sldId id="1333" r:id="rId91"/>
    <p:sldId id="1324" r:id="rId92"/>
    <p:sldId id="1334" r:id="rId93"/>
    <p:sldId id="1329" r:id="rId94"/>
    <p:sldId id="1097" r:id="rId95"/>
    <p:sldId id="1089" r:id="rId96"/>
    <p:sldId id="1331" r:id="rId97"/>
    <p:sldId id="1332" r:id="rId98"/>
    <p:sldId id="1335" r:id="rId99"/>
    <p:sldId id="1337" r:id="rId100"/>
    <p:sldId id="1339" r:id="rId101"/>
    <p:sldId id="1092" r:id="rId102"/>
    <p:sldId id="1336" r:id="rId103"/>
    <p:sldId id="1338" r:id="rId104"/>
    <p:sldId id="1091" r:id="rId105"/>
    <p:sldId id="1340" r:id="rId106"/>
    <p:sldId id="1341" r:id="rId107"/>
    <p:sldId id="1372" r:id="rId108"/>
    <p:sldId id="1343" r:id="rId109"/>
    <p:sldId id="1373" r:id="rId110"/>
    <p:sldId id="1374" r:id="rId111"/>
    <p:sldId id="1379" r:id="rId112"/>
    <p:sldId id="1375" r:id="rId113"/>
    <p:sldId id="1351" r:id="rId114"/>
    <p:sldId id="1352" r:id="rId115"/>
    <p:sldId id="1386" r:id="rId116"/>
    <p:sldId id="1357" r:id="rId117"/>
    <p:sldId id="1353" r:id="rId118"/>
    <p:sldId id="1380" r:id="rId119"/>
    <p:sldId id="1383" r:id="rId120"/>
    <p:sldId id="1385" r:id="rId121"/>
    <p:sldId id="1381" r:id="rId122"/>
    <p:sldId id="1382" r:id="rId123"/>
    <p:sldId id="1358" r:id="rId124"/>
    <p:sldId id="1387" r:id="rId125"/>
    <p:sldId id="1388" r:id="rId126"/>
    <p:sldId id="1355" r:id="rId127"/>
    <p:sldId id="1345" r:id="rId128"/>
    <p:sldId id="1346" r:id="rId129"/>
    <p:sldId id="1391" r:id="rId130"/>
    <p:sldId id="1396" r:id="rId131"/>
    <p:sldId id="1394" r:id="rId132"/>
    <p:sldId id="1306" r:id="rId133"/>
    <p:sldId id="1409" r:id="rId134"/>
    <p:sldId id="1410" r:id="rId135"/>
    <p:sldId id="1407" r:id="rId136"/>
    <p:sldId id="1405" r:id="rId137"/>
    <p:sldId id="1406" r:id="rId138"/>
    <p:sldId id="1398" r:id="rId139"/>
    <p:sldId id="1399" r:id="rId140"/>
    <p:sldId id="1400" r:id="rId141"/>
  </p:sldIdLst>
  <p:sldSz cx="14630400" cy="8229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6B1B"/>
    <a:srgbClr val="C0A523"/>
    <a:srgbClr val="E4CF3D"/>
    <a:srgbClr val="660066"/>
    <a:srgbClr val="99FF66"/>
    <a:srgbClr val="224C8A"/>
    <a:srgbClr val="660033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3EE195-AF52-C842-A20C-4E3C771FE033}" v="7" dt="2022-07-19T03:42:16.3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4" autoAdjust="0"/>
    <p:restoredTop sz="94536"/>
  </p:normalViewPr>
  <p:slideViewPr>
    <p:cSldViewPr snapToGrid="0" snapToObjects="1">
      <p:cViewPr varScale="1">
        <p:scale>
          <a:sx n="59" d="100"/>
          <a:sy n="59" d="100"/>
        </p:scale>
        <p:origin x="666" y="4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229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30" Type="http://schemas.microsoft.com/office/2015/10/relationships/revisionInfo" Target="revisionInfo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presProps" Target="presProps.xml"/><Relationship Id="rId90" Type="http://schemas.openxmlformats.org/officeDocument/2006/relationships/slide" Target="slides/slide8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 Simplify" userId="30f9c473cae68561" providerId="LiveId" clId="{333EE195-AF52-C842-A20C-4E3C771FE033}"/>
    <pc:docChg chg="custSel addSld modSld">
      <pc:chgData name="Stack Simplify" userId="30f9c473cae68561" providerId="LiveId" clId="{333EE195-AF52-C842-A20C-4E3C771FE033}" dt="2022-07-19T11:03:28.325" v="174" actId="1076"/>
      <pc:docMkLst>
        <pc:docMk/>
      </pc:docMkLst>
      <pc:sldChg chg="addSp modSp mod">
        <pc:chgData name="Stack Simplify" userId="30f9c473cae68561" providerId="LiveId" clId="{333EE195-AF52-C842-A20C-4E3C771FE033}" dt="2022-07-19T02:12:06.780" v="38" actId="14100"/>
        <pc:sldMkLst>
          <pc:docMk/>
          <pc:sldMk cId="2016496384" sldId="1311"/>
        </pc:sldMkLst>
        <pc:spChg chg="add mod">
          <ac:chgData name="Stack Simplify" userId="30f9c473cae68561" providerId="LiveId" clId="{333EE195-AF52-C842-A20C-4E3C771FE033}" dt="2022-07-19T02:12:06.780" v="38" actId="14100"/>
          <ac:spMkLst>
            <pc:docMk/>
            <pc:sldMk cId="2016496384" sldId="1311"/>
            <ac:spMk id="3" creationId="{27AF8F76-37DD-E3D9-CFFC-C012782DD978}"/>
          </ac:spMkLst>
        </pc:spChg>
      </pc:sldChg>
      <pc:sldChg chg="modSp mod">
        <pc:chgData name="Stack Simplify" userId="30f9c473cae68561" providerId="LiveId" clId="{333EE195-AF52-C842-A20C-4E3C771FE033}" dt="2022-07-19T11:03:28.325" v="174" actId="1076"/>
        <pc:sldMkLst>
          <pc:docMk/>
          <pc:sldMk cId="3042500286" sldId="1320"/>
        </pc:sldMkLst>
        <pc:spChg chg="mod">
          <ac:chgData name="Stack Simplify" userId="30f9c473cae68561" providerId="LiveId" clId="{333EE195-AF52-C842-A20C-4E3C771FE033}" dt="2022-07-19T11:03:28.325" v="174" actId="1076"/>
          <ac:spMkLst>
            <pc:docMk/>
            <pc:sldMk cId="3042500286" sldId="1320"/>
            <ac:spMk id="4" creationId="{DCC6ADDE-22CD-7A49-AA3B-E8C7D5A688A1}"/>
          </ac:spMkLst>
        </pc:spChg>
      </pc:sldChg>
      <pc:sldChg chg="addSp delSp modSp add mod delAnim">
        <pc:chgData name="Stack Simplify" userId="30f9c473cae68561" providerId="LiveId" clId="{333EE195-AF52-C842-A20C-4E3C771FE033}" dt="2022-07-19T02:12:22.615" v="49" actId="20577"/>
        <pc:sldMkLst>
          <pc:docMk/>
          <pc:sldMk cId="2561813156" sldId="1465"/>
        </pc:sldMkLst>
        <pc:spChg chg="add mod">
          <ac:chgData name="Stack Simplify" userId="30f9c473cae68561" providerId="LiveId" clId="{333EE195-AF52-C842-A20C-4E3C771FE033}" dt="2022-07-19T02:12:22.615" v="49" actId="20577"/>
          <ac:spMkLst>
            <pc:docMk/>
            <pc:sldMk cId="2561813156" sldId="1465"/>
            <ac:spMk id="6" creationId="{F57E7D64-1AED-37BA-6270-DF2AA1F9E462}"/>
          </ac:spMkLst>
        </pc:spChg>
        <pc:picChg chg="add mod">
          <ac:chgData name="Stack Simplify" userId="30f9c473cae68561" providerId="LiveId" clId="{333EE195-AF52-C842-A20C-4E3C771FE033}" dt="2022-07-19T02:11:13.937" v="7" actId="1076"/>
          <ac:picMkLst>
            <pc:docMk/>
            <pc:sldMk cId="2561813156" sldId="1465"/>
            <ac:picMk id="3" creationId="{EC773F64-C289-973E-5BED-F1AA4B1A1B19}"/>
          </ac:picMkLst>
        </pc:picChg>
        <pc:picChg chg="del">
          <ac:chgData name="Stack Simplify" userId="30f9c473cae68561" providerId="LiveId" clId="{333EE195-AF52-C842-A20C-4E3C771FE033}" dt="2022-07-19T02:11:06.679" v="1" actId="478"/>
          <ac:picMkLst>
            <pc:docMk/>
            <pc:sldMk cId="2561813156" sldId="1465"/>
            <ac:picMk id="5" creationId="{603E88B2-7002-7A44-95BB-EA200A695405}"/>
          </ac:picMkLst>
        </pc:picChg>
      </pc:sldChg>
      <pc:sldChg chg="addSp delSp modSp new mod">
        <pc:chgData name="Stack Simplify" userId="30f9c473cae68561" providerId="LiveId" clId="{333EE195-AF52-C842-A20C-4E3C771FE033}" dt="2022-07-19T03:40:42.278" v="133" actId="20577"/>
        <pc:sldMkLst>
          <pc:docMk/>
          <pc:sldMk cId="4289560936" sldId="1466"/>
        </pc:sldMkLst>
        <pc:spChg chg="del">
          <ac:chgData name="Stack Simplify" userId="30f9c473cae68561" providerId="LiveId" clId="{333EE195-AF52-C842-A20C-4E3C771FE033}" dt="2022-07-19T03:39:10.686" v="65" actId="478"/>
          <ac:spMkLst>
            <pc:docMk/>
            <pc:sldMk cId="4289560936" sldId="1466"/>
            <ac:spMk id="3" creationId="{D769600B-6DD5-1588-E838-AF746627D58E}"/>
          </ac:spMkLst>
        </pc:spChg>
        <pc:spChg chg="mod">
          <ac:chgData name="Stack Simplify" userId="30f9c473cae68561" providerId="LiveId" clId="{333EE195-AF52-C842-A20C-4E3C771FE033}" dt="2022-07-19T03:40:42.278" v="133" actId="20577"/>
          <ac:spMkLst>
            <pc:docMk/>
            <pc:sldMk cId="4289560936" sldId="1466"/>
            <ac:spMk id="4" creationId="{9717C9A0-4036-530B-D97B-60101E4A3796}"/>
          </ac:spMkLst>
        </pc:spChg>
        <pc:picChg chg="add mod">
          <ac:chgData name="Stack Simplify" userId="30f9c473cae68561" providerId="LiveId" clId="{333EE195-AF52-C842-A20C-4E3C771FE033}" dt="2022-07-19T03:39:35.963" v="70" actId="1076"/>
          <ac:picMkLst>
            <pc:docMk/>
            <pc:sldMk cId="4289560936" sldId="1466"/>
            <ac:picMk id="5" creationId="{13807D9D-79AF-8F39-E028-9C0D5CE7EA5E}"/>
          </ac:picMkLst>
        </pc:picChg>
      </pc:sldChg>
      <pc:sldChg chg="addSp delSp modSp new mod">
        <pc:chgData name="Stack Simplify" userId="30f9c473cae68561" providerId="LiveId" clId="{333EE195-AF52-C842-A20C-4E3C771FE033}" dt="2022-07-19T03:40:47.108" v="134"/>
        <pc:sldMkLst>
          <pc:docMk/>
          <pc:sldMk cId="2553332619" sldId="1467"/>
        </pc:sldMkLst>
        <pc:spChg chg="del">
          <ac:chgData name="Stack Simplify" userId="30f9c473cae68561" providerId="LiveId" clId="{333EE195-AF52-C842-A20C-4E3C771FE033}" dt="2022-07-19T03:39:45.320" v="88" actId="478"/>
          <ac:spMkLst>
            <pc:docMk/>
            <pc:sldMk cId="2553332619" sldId="1467"/>
            <ac:spMk id="3" creationId="{F54A0688-17DD-A8CF-D87F-979C42F4DF21}"/>
          </ac:spMkLst>
        </pc:spChg>
        <pc:spChg chg="mod">
          <ac:chgData name="Stack Simplify" userId="30f9c473cae68561" providerId="LiveId" clId="{333EE195-AF52-C842-A20C-4E3C771FE033}" dt="2022-07-19T03:40:47.108" v="134"/>
          <ac:spMkLst>
            <pc:docMk/>
            <pc:sldMk cId="2553332619" sldId="1467"/>
            <ac:spMk id="4" creationId="{D538A73F-F49E-EBA2-7365-DA9D99CA94D5}"/>
          </ac:spMkLst>
        </pc:spChg>
        <pc:picChg chg="add mod">
          <ac:chgData name="Stack Simplify" userId="30f9c473cae68561" providerId="LiveId" clId="{333EE195-AF52-C842-A20C-4E3C771FE033}" dt="2022-07-19T03:40:15.003" v="93" actId="1076"/>
          <ac:picMkLst>
            <pc:docMk/>
            <pc:sldMk cId="2553332619" sldId="1467"/>
            <ac:picMk id="5" creationId="{706946D3-34C4-07ED-E1BF-4E05134C0ADC}"/>
          </ac:picMkLst>
        </pc:picChg>
      </pc:sldChg>
      <pc:sldChg chg="addSp delSp modSp new mod">
        <pc:chgData name="Stack Simplify" userId="30f9c473cae68561" providerId="LiveId" clId="{333EE195-AF52-C842-A20C-4E3C771FE033}" dt="2022-07-19T03:42:35.390" v="173" actId="1076"/>
        <pc:sldMkLst>
          <pc:docMk/>
          <pc:sldMk cId="1002036259" sldId="1468"/>
        </pc:sldMkLst>
        <pc:spChg chg="del">
          <ac:chgData name="Stack Simplify" userId="30f9c473cae68561" providerId="LiveId" clId="{333EE195-AF52-C842-A20C-4E3C771FE033}" dt="2022-07-19T03:41:06.887" v="166" actId="478"/>
          <ac:spMkLst>
            <pc:docMk/>
            <pc:sldMk cId="1002036259" sldId="1468"/>
            <ac:spMk id="3" creationId="{DB5A5E35-A4DE-33E7-B454-F601012DCB04}"/>
          </ac:spMkLst>
        </pc:spChg>
        <pc:spChg chg="mod">
          <ac:chgData name="Stack Simplify" userId="30f9c473cae68561" providerId="LiveId" clId="{333EE195-AF52-C842-A20C-4E3C771FE033}" dt="2022-07-19T03:42:23.317" v="170" actId="1076"/>
          <ac:spMkLst>
            <pc:docMk/>
            <pc:sldMk cId="1002036259" sldId="1468"/>
            <ac:spMk id="4" creationId="{20F9C94D-0C4B-F93B-59C7-6D02A82457F1}"/>
          </ac:spMkLst>
        </pc:spChg>
        <pc:picChg chg="add mod">
          <ac:chgData name="Stack Simplify" userId="30f9c473cae68561" providerId="LiveId" clId="{333EE195-AF52-C842-A20C-4E3C771FE033}" dt="2022-07-19T03:42:35.390" v="173" actId="1076"/>
          <ac:picMkLst>
            <pc:docMk/>
            <pc:sldMk cId="1002036259" sldId="1468"/>
            <ac:picMk id="5" creationId="{8280F128-4D5C-F55F-5AF0-C0F9FE58048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48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10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98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0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ECE9-3715-429A-BB00-829C082547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4814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ECE9-3715-429A-BB00-829C08254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4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ECE9-3715-429A-BB00-829C08254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92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xmlns="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28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ECE9-3715-429A-BB00-829C08254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33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ECE9-3715-429A-BB00-829C08254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34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ECE9-3715-429A-BB00-829C08254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2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ECE9-3715-429A-BB00-829C08254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ECE9-3715-429A-BB00-829C08254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ECE9-3715-429A-BB00-829C08254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5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FECE9-3715-429A-BB00-829C08254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06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701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FECE9-3715-429A-BB00-829C08254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50" r:id="rId13"/>
    <p:sldLayoutId id="2147483658" r:id="rId14"/>
    <p:sldLayoutId id="2147483660" r:id="rId15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svg"/><Relationship Id="rId5" Type="http://schemas.openxmlformats.org/officeDocument/2006/relationships/image" Target="../media/image57.png"/><Relationship Id="rId4" Type="http://schemas.openxmlformats.org/officeDocument/2006/relationships/image" Target="../media/image6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svg"/><Relationship Id="rId5" Type="http://schemas.openxmlformats.org/officeDocument/2006/relationships/image" Target="../media/image57.png"/><Relationship Id="rId4" Type="http://schemas.openxmlformats.org/officeDocument/2006/relationships/image" Target="../media/image6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57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22.png"/><Relationship Id="rId17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image" Target="../media/image88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21.png"/><Relationship Id="rId5" Type="http://schemas.openxmlformats.org/officeDocument/2006/relationships/image" Target="../media/image33.svg"/><Relationship Id="rId15" Type="http://schemas.openxmlformats.org/officeDocument/2006/relationships/image" Target="../media/image58.pn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36.svg"/><Relationship Id="rId14" Type="http://schemas.openxmlformats.org/officeDocument/2006/relationships/image" Target="../media/image86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svg"/><Relationship Id="rId5" Type="http://schemas.openxmlformats.org/officeDocument/2006/relationships/image" Target="../media/image57.png"/><Relationship Id="rId4" Type="http://schemas.openxmlformats.org/officeDocument/2006/relationships/image" Target="../media/image6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57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22.png"/><Relationship Id="rId17" Type="http://schemas.openxmlformats.org/officeDocument/2006/relationships/image" Target="../media/image29.png"/><Relationship Id="rId2" Type="http://schemas.openxmlformats.org/officeDocument/2006/relationships/image" Target="../media/image2.png"/><Relationship Id="rId16" Type="http://schemas.openxmlformats.org/officeDocument/2006/relationships/image" Target="../media/image88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21.png"/><Relationship Id="rId5" Type="http://schemas.openxmlformats.org/officeDocument/2006/relationships/image" Target="../media/image33.svg"/><Relationship Id="rId15" Type="http://schemas.openxmlformats.org/officeDocument/2006/relationships/image" Target="../media/image58.pn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36.svg"/><Relationship Id="rId14" Type="http://schemas.openxmlformats.org/officeDocument/2006/relationships/image" Target="../media/image86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svg"/><Relationship Id="rId5" Type="http://schemas.openxmlformats.org/officeDocument/2006/relationships/image" Target="../media/image57.png"/><Relationship Id="rId4" Type="http://schemas.openxmlformats.org/officeDocument/2006/relationships/image" Target="../media/image6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57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22.png"/><Relationship Id="rId17" Type="http://schemas.openxmlformats.org/officeDocument/2006/relationships/image" Target="../media/image29.png"/><Relationship Id="rId2" Type="http://schemas.openxmlformats.org/officeDocument/2006/relationships/image" Target="../media/image2.png"/><Relationship Id="rId16" Type="http://schemas.openxmlformats.org/officeDocument/2006/relationships/image" Target="../media/image88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21.png"/><Relationship Id="rId5" Type="http://schemas.openxmlformats.org/officeDocument/2006/relationships/image" Target="../media/image33.svg"/><Relationship Id="rId15" Type="http://schemas.openxmlformats.org/officeDocument/2006/relationships/image" Target="../media/image58.pn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36.svg"/><Relationship Id="rId14" Type="http://schemas.openxmlformats.org/officeDocument/2006/relationships/image" Target="../media/image8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tiff"/><Relationship Id="rId3" Type="http://schemas.openxmlformats.org/officeDocument/2006/relationships/image" Target="../media/image2.png"/><Relationship Id="rId7" Type="http://schemas.openxmlformats.org/officeDocument/2006/relationships/image" Target="../media/image9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tiff"/><Relationship Id="rId10" Type="http://schemas.openxmlformats.org/officeDocument/2006/relationships/image" Target="../media/image86.svg"/><Relationship Id="rId4" Type="http://schemas.openxmlformats.org/officeDocument/2006/relationships/image" Target="../media/image6.svg"/><Relationship Id="rId9" Type="http://schemas.openxmlformats.org/officeDocument/2006/relationships/image" Target="../media/image57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88.svg"/><Relationship Id="rId7" Type="http://schemas.openxmlformats.org/officeDocument/2006/relationships/image" Target="../media/image61.tif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3.png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4" Type="http://schemas.openxmlformats.org/officeDocument/2006/relationships/image" Target="../media/image59.tiff"/><Relationship Id="rId9" Type="http://schemas.openxmlformats.org/officeDocument/2006/relationships/image" Target="../media/image86.sv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tiff"/><Relationship Id="rId3" Type="http://schemas.openxmlformats.org/officeDocument/2006/relationships/image" Target="../media/image2.png"/><Relationship Id="rId7" Type="http://schemas.openxmlformats.org/officeDocument/2006/relationships/image" Target="../media/image9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tiff"/><Relationship Id="rId10" Type="http://schemas.openxmlformats.org/officeDocument/2006/relationships/image" Target="../media/image86.svg"/><Relationship Id="rId4" Type="http://schemas.openxmlformats.org/officeDocument/2006/relationships/image" Target="../media/image6.svg"/><Relationship Id="rId9" Type="http://schemas.openxmlformats.org/officeDocument/2006/relationships/image" Target="../media/image57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21.png"/><Relationship Id="rId3" Type="http://schemas.openxmlformats.org/officeDocument/2006/relationships/image" Target="../media/image88.svg"/><Relationship Id="rId7" Type="http://schemas.openxmlformats.org/officeDocument/2006/relationships/image" Target="../media/image61.tiff"/><Relationship Id="rId12" Type="http://schemas.openxmlformats.org/officeDocument/2006/relationships/image" Target="../media/image2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6.svg"/><Relationship Id="rId5" Type="http://schemas.openxmlformats.org/officeDocument/2006/relationships/image" Target="../media/image60.png"/><Relationship Id="rId15" Type="http://schemas.openxmlformats.org/officeDocument/2006/relationships/image" Target="../media/image49.png"/><Relationship Id="rId10" Type="http://schemas.openxmlformats.org/officeDocument/2006/relationships/image" Target="../media/image2.png"/><Relationship Id="rId4" Type="http://schemas.openxmlformats.org/officeDocument/2006/relationships/image" Target="../media/image59.tiff"/><Relationship Id="rId9" Type="http://schemas.openxmlformats.org/officeDocument/2006/relationships/image" Target="../media/image86.svg"/><Relationship Id="rId14" Type="http://schemas.openxmlformats.org/officeDocument/2006/relationships/image" Target="../media/image22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tiff"/><Relationship Id="rId3" Type="http://schemas.openxmlformats.org/officeDocument/2006/relationships/image" Target="../media/image2.png"/><Relationship Id="rId7" Type="http://schemas.openxmlformats.org/officeDocument/2006/relationships/image" Target="../media/image9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tiff"/><Relationship Id="rId10" Type="http://schemas.openxmlformats.org/officeDocument/2006/relationships/image" Target="../media/image86.svg"/><Relationship Id="rId4" Type="http://schemas.openxmlformats.org/officeDocument/2006/relationships/image" Target="../media/image6.svg"/><Relationship Id="rId9" Type="http://schemas.openxmlformats.org/officeDocument/2006/relationships/image" Target="../media/image5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1.tiff"/><Relationship Id="rId4" Type="http://schemas.openxmlformats.org/officeDocument/2006/relationships/image" Target="../media/image36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tiff"/><Relationship Id="rId3" Type="http://schemas.openxmlformats.org/officeDocument/2006/relationships/image" Target="../media/image2.png"/><Relationship Id="rId7" Type="http://schemas.openxmlformats.org/officeDocument/2006/relationships/image" Target="../media/image9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tiff"/><Relationship Id="rId10" Type="http://schemas.openxmlformats.org/officeDocument/2006/relationships/image" Target="../media/image86.svg"/><Relationship Id="rId4" Type="http://schemas.openxmlformats.org/officeDocument/2006/relationships/image" Target="../media/image6.svg"/><Relationship Id="rId9" Type="http://schemas.openxmlformats.org/officeDocument/2006/relationships/image" Target="../media/image5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21.png"/><Relationship Id="rId18" Type="http://schemas.openxmlformats.org/officeDocument/2006/relationships/image" Target="../media/image71.png"/><Relationship Id="rId3" Type="http://schemas.openxmlformats.org/officeDocument/2006/relationships/image" Target="../media/image88.svg"/><Relationship Id="rId21" Type="http://schemas.openxmlformats.org/officeDocument/2006/relationships/image" Target="../media/image105.svg"/><Relationship Id="rId7" Type="http://schemas.openxmlformats.org/officeDocument/2006/relationships/image" Target="../media/image61.tiff"/><Relationship Id="rId12" Type="http://schemas.openxmlformats.org/officeDocument/2006/relationships/image" Target="../media/image23.png"/><Relationship Id="rId17" Type="http://schemas.openxmlformats.org/officeDocument/2006/relationships/image" Target="../media/image101.svg"/><Relationship Id="rId2" Type="http://schemas.openxmlformats.org/officeDocument/2006/relationships/image" Target="../media/image62.png"/><Relationship Id="rId16" Type="http://schemas.openxmlformats.org/officeDocument/2006/relationships/image" Target="../media/image70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6.svg"/><Relationship Id="rId5" Type="http://schemas.openxmlformats.org/officeDocument/2006/relationships/image" Target="../media/image60.png"/><Relationship Id="rId15" Type="http://schemas.openxmlformats.org/officeDocument/2006/relationships/image" Target="../media/image49.png"/><Relationship Id="rId10" Type="http://schemas.openxmlformats.org/officeDocument/2006/relationships/image" Target="../media/image2.png"/><Relationship Id="rId19" Type="http://schemas.openxmlformats.org/officeDocument/2006/relationships/image" Target="../media/image103.svg"/><Relationship Id="rId4" Type="http://schemas.openxmlformats.org/officeDocument/2006/relationships/image" Target="../media/image59.tiff"/><Relationship Id="rId9" Type="http://schemas.openxmlformats.org/officeDocument/2006/relationships/image" Target="../media/image86.svg"/><Relationship Id="rId14" Type="http://schemas.openxmlformats.org/officeDocument/2006/relationships/image" Target="../media/image2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3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0.png"/><Relationship Id="rId4" Type="http://schemas.openxmlformats.org/officeDocument/2006/relationships/image" Target="../media/image6.svg"/><Relationship Id="rId9" Type="http://schemas.openxmlformats.org/officeDocument/2006/relationships/image" Target="../media/image40.sv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0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image" Target="../media/image33.svg"/><Relationship Id="rId15" Type="http://schemas.openxmlformats.org/officeDocument/2006/relationships/image" Target="../media/image38.svg"/><Relationship Id="rId10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6.svg"/><Relationship Id="rId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6.svg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svg"/><Relationship Id="rId5" Type="http://schemas.openxmlformats.org/officeDocument/2006/relationships/image" Target="../media/image8.png"/><Relationship Id="rId4" Type="http://schemas.openxmlformats.org/officeDocument/2006/relationships/image" Target="../media/image18.sv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svg"/><Relationship Id="rId5" Type="http://schemas.openxmlformats.org/officeDocument/2006/relationships/image" Target="../media/image7.png"/><Relationship Id="rId4" Type="http://schemas.openxmlformats.org/officeDocument/2006/relationships/image" Target="../media/image22.svg"/><Relationship Id="rId9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svg"/><Relationship Id="rId5" Type="http://schemas.openxmlformats.org/officeDocument/2006/relationships/image" Target="../media/image8.png"/><Relationship Id="rId4" Type="http://schemas.openxmlformats.org/officeDocument/2006/relationships/image" Target="../media/image18.svg"/><Relationship Id="rId9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svg"/><Relationship Id="rId5" Type="http://schemas.openxmlformats.org/officeDocument/2006/relationships/image" Target="../media/image13.png"/><Relationship Id="rId4" Type="http://schemas.openxmlformats.org/officeDocument/2006/relationships/image" Target="../media/image2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15.png"/><Relationship Id="rId4" Type="http://schemas.openxmlformats.org/officeDocument/2006/relationships/image" Target="../media/image6.svg"/><Relationship Id="rId9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3.png"/><Relationship Id="rId5" Type="http://schemas.openxmlformats.org/officeDocument/2006/relationships/image" Target="../media/image13.svg"/><Relationship Id="rId10" Type="http://schemas.openxmlformats.org/officeDocument/2006/relationships/image" Target="../media/image6.svg"/><Relationship Id="rId4" Type="http://schemas.openxmlformats.org/officeDocument/2006/relationships/image" Target="../media/image17.png"/><Relationship Id="rId9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11" Type="http://schemas.openxmlformats.org/officeDocument/2006/relationships/image" Target="../media/image3.png"/><Relationship Id="rId5" Type="http://schemas.openxmlformats.org/officeDocument/2006/relationships/image" Target="../media/image15.png"/><Relationship Id="rId10" Type="http://schemas.openxmlformats.org/officeDocument/2006/relationships/image" Target="../media/image13.svg"/><Relationship Id="rId4" Type="http://schemas.openxmlformats.org/officeDocument/2006/relationships/image" Target="../media/image6.svg"/><Relationship Id="rId9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15.png"/><Relationship Id="rId4" Type="http://schemas.openxmlformats.org/officeDocument/2006/relationships/image" Target="../media/image6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4.svg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6.png"/><Relationship Id="rId4" Type="http://schemas.openxmlformats.org/officeDocument/2006/relationships/image" Target="../media/image6.svg"/><Relationship Id="rId9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10" Type="http://schemas.openxmlformats.org/officeDocument/2006/relationships/image" Target="../media/image3.png"/><Relationship Id="rId4" Type="http://schemas.openxmlformats.org/officeDocument/2006/relationships/image" Target="../media/image6.svg"/><Relationship Id="rId9" Type="http://schemas.openxmlformats.org/officeDocument/2006/relationships/image" Target="../media/image13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6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svg"/><Relationship Id="rId11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36.svg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0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image" Target="../media/image33.svg"/><Relationship Id="rId10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21.png"/><Relationship Id="rId1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0.png"/><Relationship Id="rId18" Type="http://schemas.openxmlformats.org/officeDocument/2006/relationships/image" Target="../media/image27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6.svg"/><Relationship Id="rId17" Type="http://schemas.openxmlformats.org/officeDocument/2006/relationships/image" Target="../media/image40.svg"/><Relationship Id="rId2" Type="http://schemas.openxmlformats.org/officeDocument/2006/relationships/image" Target="../media/image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image" Target="../media/image33.svg"/><Relationship Id="rId15" Type="http://schemas.openxmlformats.org/officeDocument/2006/relationships/image" Target="../media/image38.svg"/><Relationship Id="rId10" Type="http://schemas.openxmlformats.org/officeDocument/2006/relationships/image" Target="../media/image22.png"/><Relationship Id="rId19" Type="http://schemas.openxmlformats.org/officeDocument/2006/relationships/image" Target="../media/image42.svg"/><Relationship Id="rId4" Type="http://schemas.openxmlformats.org/officeDocument/2006/relationships/image" Target="../media/image7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0.png"/><Relationship Id="rId18" Type="http://schemas.openxmlformats.org/officeDocument/2006/relationships/image" Target="../media/image27.png"/><Relationship Id="rId3" Type="http://schemas.openxmlformats.org/officeDocument/2006/relationships/image" Target="../media/image6.svg"/><Relationship Id="rId21" Type="http://schemas.openxmlformats.org/officeDocument/2006/relationships/image" Target="../media/image29.png"/><Relationship Id="rId7" Type="http://schemas.openxmlformats.org/officeDocument/2006/relationships/image" Target="../media/image34.svg"/><Relationship Id="rId12" Type="http://schemas.openxmlformats.org/officeDocument/2006/relationships/image" Target="../media/image36.svg"/><Relationship Id="rId17" Type="http://schemas.openxmlformats.org/officeDocument/2006/relationships/image" Target="../media/image40.svg"/><Relationship Id="rId2" Type="http://schemas.openxmlformats.org/officeDocument/2006/relationships/image" Target="../media/image2.png"/><Relationship Id="rId16" Type="http://schemas.openxmlformats.org/officeDocument/2006/relationships/image" Target="../media/image26.png"/><Relationship Id="rId20" Type="http://schemas.openxmlformats.org/officeDocument/2006/relationships/image" Target="../media/image28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image" Target="../media/image33.svg"/><Relationship Id="rId15" Type="http://schemas.openxmlformats.org/officeDocument/2006/relationships/image" Target="../media/image38.svg"/><Relationship Id="rId10" Type="http://schemas.openxmlformats.org/officeDocument/2006/relationships/image" Target="../media/image22.png"/><Relationship Id="rId19" Type="http://schemas.openxmlformats.org/officeDocument/2006/relationships/image" Target="../media/image42.svg"/><Relationship Id="rId4" Type="http://schemas.openxmlformats.org/officeDocument/2006/relationships/image" Target="../media/image7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pplication-gateway-kubernetes-ingress" TargetMode="External"/><Relationship Id="rId2" Type="http://schemas.openxmlformats.org/officeDocument/2006/relationships/hyperlink" Target="https://kubernetes.io/docs/concepts/services-networking/ingress-controllers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azure.microsoft.com/en-in/pricing/details/application-gateway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0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image" Target="../media/image33.svg"/><Relationship Id="rId10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21.png"/><Relationship Id="rId1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6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0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image" Target="../media/image33.svg"/><Relationship Id="rId10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svg"/><Relationship Id="rId5" Type="http://schemas.openxmlformats.org/officeDocument/2006/relationships/image" Target="../media/image25.png"/><Relationship Id="rId4" Type="http://schemas.openxmlformats.org/officeDocument/2006/relationships/image" Target="../media/image6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9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6.svg"/><Relationship Id="rId4" Type="http://schemas.openxmlformats.org/officeDocument/2006/relationships/image" Target="../media/image12.png"/><Relationship Id="rId9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3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3.png"/><Relationship Id="rId4" Type="http://schemas.openxmlformats.org/officeDocument/2006/relationships/image" Target="../media/image6.svg"/><Relationship Id="rId9" Type="http://schemas.openxmlformats.org/officeDocument/2006/relationships/image" Target="../media/image40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0.png"/><Relationship Id="rId18" Type="http://schemas.openxmlformats.org/officeDocument/2006/relationships/image" Target="../media/image27.png"/><Relationship Id="rId3" Type="http://schemas.openxmlformats.org/officeDocument/2006/relationships/image" Target="../media/image6.svg"/><Relationship Id="rId7" Type="http://schemas.openxmlformats.org/officeDocument/2006/relationships/image" Target="../media/image34.svg"/><Relationship Id="rId12" Type="http://schemas.openxmlformats.org/officeDocument/2006/relationships/image" Target="../media/image36.svg"/><Relationship Id="rId17" Type="http://schemas.openxmlformats.org/officeDocument/2006/relationships/image" Target="../media/image40.svg"/><Relationship Id="rId2" Type="http://schemas.openxmlformats.org/officeDocument/2006/relationships/image" Target="../media/image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image" Target="../media/image33.svg"/><Relationship Id="rId15" Type="http://schemas.openxmlformats.org/officeDocument/2006/relationships/image" Target="../media/image38.svg"/><Relationship Id="rId10" Type="http://schemas.openxmlformats.org/officeDocument/2006/relationships/image" Target="../media/image22.png"/><Relationship Id="rId19" Type="http://schemas.openxmlformats.org/officeDocument/2006/relationships/image" Target="../media/image42.svg"/><Relationship Id="rId4" Type="http://schemas.openxmlformats.org/officeDocument/2006/relationships/image" Target="../media/image7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3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3.png"/><Relationship Id="rId4" Type="http://schemas.openxmlformats.org/officeDocument/2006/relationships/image" Target="../media/image6.svg"/><Relationship Id="rId9" Type="http://schemas.openxmlformats.org/officeDocument/2006/relationships/image" Target="../media/image40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0.png"/><Relationship Id="rId18" Type="http://schemas.openxmlformats.org/officeDocument/2006/relationships/image" Target="../media/image27.png"/><Relationship Id="rId3" Type="http://schemas.openxmlformats.org/officeDocument/2006/relationships/image" Target="../media/image6.svg"/><Relationship Id="rId21" Type="http://schemas.openxmlformats.org/officeDocument/2006/relationships/image" Target="../media/image58.svg"/><Relationship Id="rId7" Type="http://schemas.openxmlformats.org/officeDocument/2006/relationships/image" Target="../media/image34.svg"/><Relationship Id="rId12" Type="http://schemas.openxmlformats.org/officeDocument/2006/relationships/image" Target="../media/image56.svg"/><Relationship Id="rId17" Type="http://schemas.openxmlformats.org/officeDocument/2006/relationships/image" Target="../media/image40.svg"/><Relationship Id="rId2" Type="http://schemas.openxmlformats.org/officeDocument/2006/relationships/image" Target="../media/image2.png"/><Relationship Id="rId16" Type="http://schemas.openxmlformats.org/officeDocument/2006/relationships/image" Target="../media/image2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39.png"/><Relationship Id="rId5" Type="http://schemas.openxmlformats.org/officeDocument/2006/relationships/image" Target="../media/image33.svg"/><Relationship Id="rId15" Type="http://schemas.openxmlformats.org/officeDocument/2006/relationships/image" Target="../media/image38.svg"/><Relationship Id="rId23" Type="http://schemas.openxmlformats.org/officeDocument/2006/relationships/image" Target="../media/image60.svg"/><Relationship Id="rId10" Type="http://schemas.openxmlformats.org/officeDocument/2006/relationships/image" Target="../media/image22.png"/><Relationship Id="rId19" Type="http://schemas.openxmlformats.org/officeDocument/2006/relationships/image" Target="../media/image42.svg"/><Relationship Id="rId4" Type="http://schemas.openxmlformats.org/officeDocument/2006/relationships/image" Target="../media/image7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Relationship Id="rId22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3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28.tiff"/><Relationship Id="rId5" Type="http://schemas.openxmlformats.org/officeDocument/2006/relationships/image" Target="../media/image20.png"/><Relationship Id="rId10" Type="http://schemas.openxmlformats.org/officeDocument/2006/relationships/image" Target="../media/image44.tiff"/><Relationship Id="rId4" Type="http://schemas.openxmlformats.org/officeDocument/2006/relationships/image" Target="../media/image6.svg"/><Relationship Id="rId9" Type="http://schemas.openxmlformats.org/officeDocument/2006/relationships/image" Target="../media/image40.sv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0.png"/><Relationship Id="rId18" Type="http://schemas.openxmlformats.org/officeDocument/2006/relationships/image" Target="../media/image27.png"/><Relationship Id="rId3" Type="http://schemas.openxmlformats.org/officeDocument/2006/relationships/image" Target="../media/image6.svg"/><Relationship Id="rId21" Type="http://schemas.openxmlformats.org/officeDocument/2006/relationships/image" Target="../media/image29.png"/><Relationship Id="rId7" Type="http://schemas.openxmlformats.org/officeDocument/2006/relationships/image" Target="../media/image34.svg"/><Relationship Id="rId12" Type="http://schemas.openxmlformats.org/officeDocument/2006/relationships/image" Target="../media/image36.svg"/><Relationship Id="rId17" Type="http://schemas.openxmlformats.org/officeDocument/2006/relationships/image" Target="../media/image40.svg"/><Relationship Id="rId2" Type="http://schemas.openxmlformats.org/officeDocument/2006/relationships/image" Target="../media/image2.png"/><Relationship Id="rId16" Type="http://schemas.openxmlformats.org/officeDocument/2006/relationships/image" Target="../media/image26.png"/><Relationship Id="rId20" Type="http://schemas.openxmlformats.org/officeDocument/2006/relationships/image" Target="../media/image28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image" Target="../media/image33.svg"/><Relationship Id="rId15" Type="http://schemas.openxmlformats.org/officeDocument/2006/relationships/image" Target="../media/image38.svg"/><Relationship Id="rId10" Type="http://schemas.openxmlformats.org/officeDocument/2006/relationships/image" Target="../media/image22.png"/><Relationship Id="rId19" Type="http://schemas.openxmlformats.org/officeDocument/2006/relationships/image" Target="../media/image42.svg"/><Relationship Id="rId4" Type="http://schemas.openxmlformats.org/officeDocument/2006/relationships/image" Target="../media/image7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8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8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4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4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679" y="221954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Create Cluster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865" y="2005634"/>
            <a:ext cx="3884336" cy="377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25358ACF-1305-1846-BE8F-0FB28381D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048" y="2219541"/>
            <a:ext cx="3368459" cy="3368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0" y="447365"/>
            <a:ext cx="1498601" cy="795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768427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3" y="2468199"/>
            <a:ext cx="9543394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Pod, ReplicaSet, Deployment &amp; Service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664" y="1525174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5422412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FB1B6B-6CFE-6F4D-A9AE-4B7ED1874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When several users or teams </a:t>
            </a:r>
            <a:r>
              <a:rPr lang="en-IN" dirty="0">
                <a:solidFill>
                  <a:srgbClr val="0070C0"/>
                </a:solidFill>
              </a:rPr>
              <a:t>share a cluster with a fixed number of nodes</a:t>
            </a:r>
            <a:r>
              <a:rPr lang="en-IN" dirty="0"/>
              <a:t>, there is a concern that one team could use more than its fair share of resources.</a:t>
            </a:r>
          </a:p>
          <a:p>
            <a:r>
              <a:rPr lang="en-IN" dirty="0"/>
              <a:t>Resource quotas are a tool for administrators to </a:t>
            </a:r>
            <a:r>
              <a:rPr lang="en-IN" dirty="0">
                <a:solidFill>
                  <a:srgbClr val="0070C0"/>
                </a:solidFill>
              </a:rPr>
              <a:t>address this concern</a:t>
            </a:r>
            <a:r>
              <a:rPr lang="en-IN" dirty="0"/>
              <a:t>.</a:t>
            </a:r>
          </a:p>
          <a:p>
            <a:r>
              <a:rPr lang="en-IN" dirty="0"/>
              <a:t>A resource quota, defined by a </a:t>
            </a:r>
            <a:r>
              <a:rPr lang="en-IN" dirty="0" err="1"/>
              <a:t>ResourceQuota</a:t>
            </a:r>
            <a:r>
              <a:rPr lang="en-IN" dirty="0"/>
              <a:t> object, provides constraints that </a:t>
            </a:r>
            <a:r>
              <a:rPr lang="en-IN" dirty="0">
                <a:solidFill>
                  <a:srgbClr val="0070C0"/>
                </a:solidFill>
              </a:rPr>
              <a:t>limit aggregate resource consumption per namespace. </a:t>
            </a:r>
          </a:p>
          <a:p>
            <a:r>
              <a:rPr lang="en-IN" dirty="0"/>
              <a:t>It can limit the </a:t>
            </a:r>
            <a:r>
              <a:rPr lang="en-IN" dirty="0">
                <a:solidFill>
                  <a:srgbClr val="0070C0"/>
                </a:solidFill>
              </a:rPr>
              <a:t>quantity of objects </a:t>
            </a:r>
            <a:r>
              <a:rPr lang="en-IN" dirty="0"/>
              <a:t>that can be created in a namespace </a:t>
            </a:r>
            <a:r>
              <a:rPr lang="en-IN" dirty="0">
                <a:solidFill>
                  <a:srgbClr val="0070C0"/>
                </a:solidFill>
              </a:rPr>
              <a:t>by type</a:t>
            </a:r>
            <a:r>
              <a:rPr lang="en-IN" dirty="0"/>
              <a:t>, as well as the </a:t>
            </a:r>
            <a:r>
              <a:rPr lang="en-IN" dirty="0">
                <a:solidFill>
                  <a:srgbClr val="0070C0"/>
                </a:solidFill>
              </a:rPr>
              <a:t>total amount of compute resources </a:t>
            </a:r>
            <a:r>
              <a:rPr lang="en-IN" dirty="0"/>
              <a:t>that may be consumed by resources in that project.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1DE583D-187D-6747-A713-65CACBA8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- </a:t>
            </a:r>
            <a:r>
              <a:rPr lang="en-US" dirty="0">
                <a:solidFill>
                  <a:srgbClr val="00B050"/>
                </a:solidFill>
              </a:rPr>
              <a:t>Resource Quota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6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tle 211">
            <a:extLst>
              <a:ext uri="{FF2B5EF4-FFF2-40B4-BE49-F238E27FC236}">
                <a16:creationId xmlns:a16="http://schemas.microsoft.com/office/drawing/2014/main" xmlns="" id="{57123F34-A715-F94F-A495-64B3DCCF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3C11F724-06C4-C143-A304-16E11E142EFB}"/>
              </a:ext>
            </a:extLst>
          </p:cNvPr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63367FA3-2257-A04E-B32D-416BB3AF51F3}"/>
              </a:ext>
            </a:extLst>
          </p:cNvPr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2F769949-492A-A24F-86CF-55A0E1E0280D}"/>
              </a:ext>
            </a:extLst>
          </p:cNvPr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22D71CC8-698D-BD48-98F6-9B5781989D91}"/>
              </a:ext>
            </a:extLst>
          </p:cNvPr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8F30F3F9-92ED-4242-9C04-0268BDEC6945}"/>
              </a:ext>
            </a:extLst>
          </p:cNvPr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9B1F9E72-437E-B54A-A0FE-3C3FCC558CC3}"/>
              </a:ext>
            </a:extLst>
          </p:cNvPr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2C827583-7341-2D4D-A1AB-5792170BBD9E}"/>
              </a:ext>
            </a:extLst>
          </p:cNvPr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xmlns="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xmlns="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C4A210CB-7B8B-7840-8FC6-263DA80E1C37}"/>
              </a:ext>
            </a:extLst>
          </p:cNvPr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7378A098-4347-474E-A82D-F884FB0C32B1}"/>
              </a:ext>
            </a:extLst>
          </p:cNvPr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71653A20-B000-7045-A81B-E970A98E0176}"/>
              </a:ext>
            </a:extLst>
          </p:cNvPr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B3C713E2-8FD7-794C-8338-34283B098CB8}"/>
              </a:ext>
            </a:extLst>
          </p:cNvPr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E4152F6C-4991-4C4B-8C9C-AF67633EA8F9}"/>
              </a:ext>
            </a:extLst>
          </p:cNvPr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ABCA8BC2-B17B-A34E-8163-91C65C41177E}"/>
              </a:ext>
            </a:extLst>
          </p:cNvPr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8F11C5C8-7908-5D43-B81B-04ABDABB2201}"/>
              </a:ext>
            </a:extLst>
          </p:cNvPr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xmlns="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xmlns="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D33C04DB-5C85-3745-8B66-4E0138FDBF68}"/>
              </a:ext>
            </a:extLst>
          </p:cNvPr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xmlns="" id="{5AD5B011-08F1-CD4F-829E-A192F096D437}"/>
              </a:ext>
            </a:extLst>
          </p:cNvPr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3CAF0A59-ADD1-A540-9283-880EBEEFF8F3}"/>
              </a:ext>
            </a:extLst>
          </p:cNvPr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FD14DA85-B558-E54A-8504-56E3B88F5AA4}"/>
              </a:ext>
            </a:extLst>
          </p:cNvPr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xmlns="" id="{5B62C387-FFDA-F744-9A05-EA8D8F038AA6}"/>
              </a:ext>
            </a:extLst>
          </p:cNvPr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52963084-DAA2-AF44-BA47-EB468D228EA3}"/>
              </a:ext>
            </a:extLst>
          </p:cNvPr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xmlns="" id="{42404A0C-5F18-AF47-BE8F-380BBC4F1350}"/>
              </a:ext>
            </a:extLst>
          </p:cNvPr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xmlns="" id="{25A3B745-6F5F-204E-AE1F-5458170B0204}"/>
              </a:ext>
            </a:extLst>
          </p:cNvPr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xmlns="" id="{36E2059B-63A5-8E43-AF77-A7704CC168A3}"/>
              </a:ext>
            </a:extLst>
          </p:cNvPr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81F46C5A-F003-6148-93BC-7464AC754642}"/>
              </a:ext>
            </a:extLst>
          </p:cNvPr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91CE613B-4020-1B47-A924-47B8D772CF2B}"/>
              </a:ext>
            </a:extLst>
          </p:cNvPr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xmlns="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1928D85E-DDCB-1E4E-ADC9-3F86C13E9CBF}"/>
              </a:ext>
            </a:extLst>
          </p:cNvPr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56CF8D6B-EA8B-8A49-BD7C-49F49DE7B699}"/>
              </a:ext>
            </a:extLst>
          </p:cNvPr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xmlns="" id="{A2F9115C-C6B8-E34F-93CA-126069BE8E21}"/>
              </a:ext>
            </a:extLst>
          </p:cNvPr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xmlns="" id="{B280536B-F5B4-A049-853F-9583103F32B7}"/>
              </a:ext>
            </a:extLst>
          </p:cNvPr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xmlns="" id="{A168C722-0C66-6D4B-9D6D-199C9B6B0FAE}"/>
              </a:ext>
            </a:extLst>
          </p:cNvPr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EE8798CF-83D7-A947-BCB0-DDBCC8684DE0}"/>
              </a:ext>
            </a:extLst>
          </p:cNvPr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80F11911-F9D7-4C4C-BBB3-2343504928EA}"/>
              </a:ext>
            </a:extLst>
          </p:cNvPr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xmlns="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xmlns="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xmlns="" id="{040FB039-2FD4-364A-AA81-9C2A10F288BF}"/>
              </a:ext>
            </a:extLst>
          </p:cNvPr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xmlns="" id="{39484FFF-FE76-A146-A59F-6A29A88D4EE9}"/>
              </a:ext>
            </a:extLst>
          </p:cNvPr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xmlns="" id="{FB8DE849-81AE-1149-A8D4-9237892C8F32}"/>
              </a:ext>
            </a:extLst>
          </p:cNvPr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6C655EAE-5426-7E4C-815B-9F6D9AEA6580}"/>
              </a:ext>
            </a:extLst>
          </p:cNvPr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xmlns="" id="{903170AF-C20A-294D-A243-E882F4E7B78E}"/>
              </a:ext>
            </a:extLst>
          </p:cNvPr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xmlns="" id="{A7A6D752-B66C-BE40-BA3B-7DB588A44011}"/>
              </a:ext>
            </a:extLst>
          </p:cNvPr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xmlns="" id="{CB0469C6-FDA8-3B49-99B7-2A8E5432AC65}"/>
              </a:ext>
            </a:extLst>
          </p:cNvPr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xmlns="" id="{90C62206-3E51-9F4C-96D2-13F49EA8ED8B}"/>
              </a:ext>
            </a:extLst>
          </p:cNvPr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xmlns="" id="{D7EE3809-2CF2-AC48-B9D5-A6DD0B821BFE}"/>
              </a:ext>
            </a:extLst>
          </p:cNvPr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xmlns="" id="{846A724F-D1D9-FF4E-9E48-B2F063F4E5D4}"/>
              </a:ext>
            </a:extLst>
          </p:cNvPr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xmlns="" id="{39B0FDEE-1AF0-FA4F-8BAE-ADFE1873C8E2}"/>
              </a:ext>
            </a:extLst>
          </p:cNvPr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xmlns="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xmlns="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xmlns="" id="{46A6F12F-1715-C74E-ABC1-6192FC90CF6A}"/>
              </a:ext>
            </a:extLst>
          </p:cNvPr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xmlns="" id="{5904474C-3D74-1C43-ABA5-54B99AC5102F}"/>
              </a:ext>
            </a:extLst>
          </p:cNvPr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xmlns="" id="{5EEFDF03-EB2B-A042-AEC5-6B605C7C516E}"/>
              </a:ext>
            </a:extLst>
          </p:cNvPr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xmlns="" id="{DE069CD6-17D6-B140-BB47-1EE89E6249DE}"/>
              </a:ext>
            </a:extLst>
          </p:cNvPr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xmlns="" id="{7131F77A-D5CE-5245-B31A-C8B0C10F1CC9}"/>
              </a:ext>
            </a:extLst>
          </p:cNvPr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xmlns="" id="{D4F1728A-230F-9240-B749-98C3778CD0BF}"/>
              </a:ext>
            </a:extLst>
          </p:cNvPr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xmlns="" id="{996F5802-44FB-BA46-B299-A5AF0083CA80}"/>
              </a:ext>
            </a:extLst>
          </p:cNvPr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xmlns="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xmlns="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xmlns="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xmlns="" id="{198FF44F-272D-4642-8B22-893F5560FD94}"/>
              </a:ext>
            </a:extLst>
          </p:cNvPr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xmlns="" id="{5812F095-9218-7A4C-ABC3-DDC134CF604C}"/>
              </a:ext>
            </a:extLst>
          </p:cNvPr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xmlns="" id="{AC65B020-9604-734E-AB3D-D5DDC49F8BEE}"/>
              </a:ext>
            </a:extLst>
          </p:cNvPr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xmlns="" id="{2868815F-82EE-1846-826E-B811DA7DD73A}"/>
              </a:ext>
            </a:extLst>
          </p:cNvPr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xmlns="" id="{A5F00343-2CF9-694F-9EAD-47655753E5F5}"/>
              </a:ext>
            </a:extLst>
          </p:cNvPr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026ABE9-909E-824D-B466-8875BA801E11}"/>
              </a:ext>
            </a:extLst>
          </p:cNvPr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xmlns="" id="{85058EB8-F800-E44A-8A7B-2BFF788B066E}"/>
              </a:ext>
            </a:extLst>
          </p:cNvPr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xmlns="" id="{0D3F8E14-EDC9-D94A-8F0C-66458DA76AD8}"/>
              </a:ext>
            </a:extLst>
          </p:cNvPr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xmlns="" id="{76027C92-A69A-7146-9BF2-C08DA0AA8879}"/>
              </a:ext>
            </a:extLst>
          </p:cNvPr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xmlns="" id="{5805C109-9892-9644-907E-FCEAE7EE36D9}"/>
              </a:ext>
            </a:extLst>
          </p:cNvPr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xmlns="" id="{74CA248B-BBCF-7643-B3A8-1D6497B9D590}"/>
              </a:ext>
            </a:extLst>
          </p:cNvPr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xmlns="" id="{B2094D2B-4A90-AB42-92B3-28A46CB8E85D}"/>
              </a:ext>
            </a:extLst>
          </p:cNvPr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xmlns="" id="{EC9681B3-A16F-794A-8C07-3FD7D4EC660B}"/>
              </a:ext>
            </a:extLst>
          </p:cNvPr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xmlns="" id="{9E72A4BA-69C0-EB44-A6F8-BFD40A781827}"/>
              </a:ext>
            </a:extLst>
          </p:cNvPr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xmlns="" id="{152B168D-6E06-2440-B2A9-19060816552F}"/>
              </a:ext>
            </a:extLst>
          </p:cNvPr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xmlns="" id="{C0178AF6-7E1F-1F41-9CC7-7B0AAE11FEA4}"/>
              </a:ext>
            </a:extLst>
          </p:cNvPr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xmlns="" id="{1582323C-0682-7D4C-907A-50F426906EC6}"/>
              </a:ext>
            </a:extLst>
          </p:cNvPr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xmlns="" id="{11CA201F-2807-BA41-88B0-54E263FCAF53}"/>
              </a:ext>
            </a:extLst>
          </p:cNvPr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xmlns="" id="{994321FA-1E95-A94E-83FD-3D9AA6C36B96}"/>
              </a:ext>
            </a:extLst>
          </p:cNvPr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xmlns="" id="{A02A9D67-A027-FD45-84BD-732A1D51D0A0}"/>
              </a:ext>
            </a:extLst>
          </p:cNvPr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xmlns="" id="{2EB9C5E9-577B-CF41-BCD8-247B20C87F4E}"/>
              </a:ext>
            </a:extLst>
          </p:cNvPr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xmlns="" id="{2D3467CA-189E-7F42-969B-045B09E62474}"/>
              </a:ext>
            </a:extLst>
          </p:cNvPr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xmlns="" id="{952E8E34-F0E0-064F-B847-6BCFF59F0EDE}"/>
              </a:ext>
            </a:extLst>
          </p:cNvPr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06DCC1D-5073-D744-856B-8D783B188242}"/>
              </a:ext>
            </a:extLst>
          </p:cNvPr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0CB9323-7EA7-0941-B336-8AD42CA6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41006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1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6627299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C8585B-7334-EE46-943F-7E47A6856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Azure Container Registry is a </a:t>
            </a:r>
            <a:r>
              <a:rPr lang="en-IN" dirty="0">
                <a:solidFill>
                  <a:srgbClr val="0070C0"/>
                </a:solidFill>
              </a:rPr>
              <a:t>managed, private Docker registry </a:t>
            </a:r>
            <a:r>
              <a:rPr lang="en-IN" dirty="0"/>
              <a:t>service </a:t>
            </a:r>
          </a:p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create and maintain</a:t>
            </a:r>
            <a:r>
              <a:rPr lang="en-IN" dirty="0"/>
              <a:t> Azure container registries to store and manage our  private Docker container images.</a:t>
            </a:r>
          </a:p>
          <a:p>
            <a:r>
              <a:rPr lang="en-US" dirty="0"/>
              <a:t>With ACR, we can simplify our </a:t>
            </a:r>
            <a:r>
              <a:rPr lang="en-US" dirty="0">
                <a:solidFill>
                  <a:srgbClr val="0070C0"/>
                </a:solidFill>
              </a:rPr>
              <a:t>container lifecycle management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0070C0"/>
                </a:solidFill>
              </a:rPr>
              <a:t>Geo-replication</a:t>
            </a:r>
            <a:r>
              <a:rPr lang="en-US" dirty="0"/>
              <a:t> to efficiently manage a single registry across multiple regions</a:t>
            </a:r>
          </a:p>
          <a:p>
            <a:r>
              <a:rPr lang="en-US" dirty="0">
                <a:solidFill>
                  <a:srgbClr val="0070C0"/>
                </a:solidFill>
              </a:rPr>
              <a:t>Automated container building </a:t>
            </a:r>
            <a:r>
              <a:rPr lang="en-US" dirty="0"/>
              <a:t>and patching including base image updates and task scheduling</a:t>
            </a:r>
          </a:p>
          <a:p>
            <a:r>
              <a:rPr lang="en-US" dirty="0">
                <a:solidFill>
                  <a:srgbClr val="0070C0"/>
                </a:solidFill>
              </a:rPr>
              <a:t>Integrated security </a:t>
            </a:r>
            <a:r>
              <a:rPr lang="en-US" dirty="0"/>
              <a:t>with Azure Active Directory (Azure AD) authentication, role-based access control, </a:t>
            </a:r>
            <a:r>
              <a:rPr lang="en-US" dirty="0">
                <a:solidFill>
                  <a:srgbClr val="0070C0"/>
                </a:solidFill>
              </a:rPr>
              <a:t>Docker Content Trust </a:t>
            </a:r>
            <a:r>
              <a:rPr lang="en-US" dirty="0"/>
              <a:t>and virtual network integration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54E73A3-EAE9-8B4F-ABD4-F74AD313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11" y="269962"/>
            <a:ext cx="12618720" cy="1188851"/>
          </a:xfrm>
        </p:spPr>
        <p:txBody>
          <a:bodyPr/>
          <a:lstStyle/>
          <a:p>
            <a:r>
              <a:rPr lang="en-US" dirty="0"/>
              <a:t>Azure Container Registry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DBA3E855-4625-684D-BCE1-360688439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2789" y="0"/>
            <a:ext cx="2174086" cy="2174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162310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Integrate ACR &amp; AKS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448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xmlns="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xmlns="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xmlns="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xmlns="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xmlns="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xmlns="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xmlns="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xmlns="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35423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41" grpId="0"/>
      <p:bldP spid="58" grpId="0" animBg="1"/>
      <p:bldP spid="75" grpId="0"/>
      <p:bldP spid="148" grpId="0"/>
      <p:bldP spid="88" grpId="0"/>
      <p:bldP spid="90" grpId="0"/>
      <p:bldP spid="32" grpId="0"/>
      <p:bldP spid="94" grpId="0"/>
      <p:bldP spid="102" grpId="0"/>
      <p:bldP spid="105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Pull Images from ACR using Service Principal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903" y="2587805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xmlns="" id="{E09DC3E7-A78C-154A-9B99-22933338AEF2}"/>
              </a:ext>
            </a:extLst>
          </p:cNvPr>
          <p:cNvSpPr/>
          <p:nvPr/>
        </p:nvSpPr>
        <p:spPr>
          <a:xfrm>
            <a:off x="10260335" y="1172835"/>
            <a:ext cx="2174086" cy="15605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AKS Node Pools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047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98817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526906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xmlns="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xmlns="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xmlns="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xmlns="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xmlns="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xmlns="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xmlns="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xmlns="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 (ACR)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xmlns="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xmlns="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907D83C7-DFE3-6347-A2AC-82B3E5D850A3}"/>
              </a:ext>
            </a:extLst>
          </p:cNvPr>
          <p:cNvSpPr/>
          <p:nvPr/>
        </p:nvSpPr>
        <p:spPr>
          <a:xfrm>
            <a:off x="6128951" y="3891395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56DF953A-3807-6A4D-A308-86FB638E65ED}"/>
              </a:ext>
            </a:extLst>
          </p:cNvPr>
          <p:cNvSpPr txBox="1"/>
          <p:nvPr/>
        </p:nvSpPr>
        <p:spPr>
          <a:xfrm>
            <a:off x="7131897" y="6719048"/>
            <a:ext cx="1872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Node Pool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77078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41" grpId="0"/>
      <p:bldP spid="58" grpId="0" animBg="1"/>
      <p:bldP spid="75" grpId="0"/>
      <p:bldP spid="148" grpId="0"/>
      <p:bldP spid="88" grpId="0"/>
      <p:bldP spid="90" grpId="0"/>
      <p:bldP spid="32" grpId="0"/>
      <p:bldP spid="102" grpId="0"/>
      <p:bldP spid="105" grpId="0"/>
      <p:bldP spid="4" grpId="0" animBg="1"/>
      <p:bldP spid="43" grpId="0" animBg="1"/>
      <p:bldP spid="44" grpId="0" animBg="1"/>
      <p:bldP spid="47" grpId="0" animBg="1"/>
      <p:bldP spid="47" grpId="1" animBg="1"/>
      <p:bldP spid="49" grpId="0"/>
      <p:bldP spid="49" grpId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Pull Images from ACR using Service Principal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600" y="2259878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xmlns="" id="{D57851FF-FE45-444A-BC50-6B8D84E3249B}"/>
              </a:ext>
            </a:extLst>
          </p:cNvPr>
          <p:cNvSpPr/>
          <p:nvPr/>
        </p:nvSpPr>
        <p:spPr>
          <a:xfrm>
            <a:off x="10618715" y="632667"/>
            <a:ext cx="2174086" cy="15605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 on</a:t>
            </a:r>
          </a:p>
          <a:p>
            <a:pPr algn="ctr"/>
            <a:r>
              <a:rPr lang="en-US" dirty="0"/>
              <a:t>AKS Virtual Nodes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656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xmlns="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xmlns="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xmlns="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xmlns="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xmlns="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xmlns="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xmlns="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xmlns="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 (ACR)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xmlns="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xmlns="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72633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C0ADAE6-B9D6-4E4B-B3C1-8FE45A0A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63517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Fundamentals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B3B6DD3-9022-44D6-B5E4-411D5AA6276B}"/>
              </a:ext>
            </a:extLst>
          </p:cNvPr>
          <p:cNvSpPr/>
          <p:nvPr/>
        </p:nvSpPr>
        <p:spPr>
          <a:xfrm>
            <a:off x="3697539" y="1269753"/>
            <a:ext cx="2480441" cy="1270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921E955-0ABC-48C6-AE10-55B17EE3C739}"/>
              </a:ext>
            </a:extLst>
          </p:cNvPr>
          <p:cNvSpPr/>
          <p:nvPr/>
        </p:nvSpPr>
        <p:spPr>
          <a:xfrm>
            <a:off x="3697539" y="2779644"/>
            <a:ext cx="2480441" cy="13080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A7D3F0C-12FC-4C48-942F-B4E5BC982149}"/>
              </a:ext>
            </a:extLst>
          </p:cNvPr>
          <p:cNvSpPr/>
          <p:nvPr/>
        </p:nvSpPr>
        <p:spPr>
          <a:xfrm>
            <a:off x="3697539" y="4376492"/>
            <a:ext cx="2480441" cy="13131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AFF7ADB-587B-4D69-BD40-6BC188D8F646}"/>
              </a:ext>
            </a:extLst>
          </p:cNvPr>
          <p:cNvSpPr/>
          <p:nvPr/>
        </p:nvSpPr>
        <p:spPr>
          <a:xfrm>
            <a:off x="3697538" y="5966857"/>
            <a:ext cx="2480441" cy="13131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4E81190-AF7F-46E7-AB97-1543B32BBFEB}"/>
              </a:ext>
            </a:extLst>
          </p:cNvPr>
          <p:cNvSpPr/>
          <p:nvPr/>
        </p:nvSpPr>
        <p:spPr>
          <a:xfrm>
            <a:off x="89338" y="3734329"/>
            <a:ext cx="2480441" cy="57806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k8s Fundamentals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4F97AA3-3FBD-4A65-8715-008766C8DBA1}"/>
              </a:ext>
            </a:extLst>
          </p:cNvPr>
          <p:cNvSpPr/>
          <p:nvPr/>
        </p:nvSpPr>
        <p:spPr>
          <a:xfrm>
            <a:off x="6966255" y="1273712"/>
            <a:ext cx="7490723" cy="12662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POD is a single instance of an Application. </a:t>
            </a:r>
          </a:p>
          <a:p>
            <a:r>
              <a:rPr lang="en-IN" dirty="0"/>
              <a:t>A POD is the smallest object, that you can create in Kubernetes.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24683E9-D0AE-4446-BBC3-3EE638E43B0E}"/>
              </a:ext>
            </a:extLst>
          </p:cNvPr>
          <p:cNvSpPr/>
          <p:nvPr/>
        </p:nvSpPr>
        <p:spPr>
          <a:xfrm>
            <a:off x="6966256" y="2774551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ReplicaSet will maintain a stable set of replica Pods running at any given time. </a:t>
            </a:r>
          </a:p>
          <a:p>
            <a:r>
              <a:rPr lang="en-US" dirty="0"/>
              <a:t>In short, it is often used to guarantee the availability of a specified number of identical Pods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5514085B-E48A-4FBD-9477-901FAE1550B4}"/>
              </a:ext>
            </a:extLst>
          </p:cNvPr>
          <p:cNvSpPr/>
          <p:nvPr/>
        </p:nvSpPr>
        <p:spPr>
          <a:xfrm>
            <a:off x="6966256" y="4376492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 Deployment runs multiple replicas of your application and automatically replaces any instances that fail or become unresponsive.</a:t>
            </a:r>
          </a:p>
          <a:p>
            <a:r>
              <a:rPr lang="en-US" sz="2000" dirty="0"/>
              <a:t>Rollout &amp; rollback changes to applications. Deployments are well-suited for stateless applications.</a:t>
            </a:r>
            <a:endParaRPr lang="en-IN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789AB66-39FE-4131-A7B1-DCD6A49B0A4A}"/>
              </a:ext>
            </a:extLst>
          </p:cNvPr>
          <p:cNvSpPr/>
          <p:nvPr/>
        </p:nvSpPr>
        <p:spPr>
          <a:xfrm>
            <a:off x="6966256" y="5966856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service is an abstraction for pods, providing a stable, so called virtual IP (VIP) address.</a:t>
            </a:r>
          </a:p>
          <a:p>
            <a:r>
              <a:rPr lang="en-US" sz="2000" dirty="0"/>
              <a:t>In simple terms, service sits Infront of a POD and acts as a load balancer. </a:t>
            </a:r>
            <a:endParaRPr lang="en-IN" sz="2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3C930E0-D0B1-4C51-8615-D8519F81C30F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2569779" y="1904880"/>
            <a:ext cx="1127760" cy="211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78D4A195-5701-4330-A653-298D07EB61AD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569779" y="3433649"/>
            <a:ext cx="1127760" cy="589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BFD4244D-406D-4CF9-B97A-E5F4CAE3A01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2569779" y="4023364"/>
            <a:ext cx="1127760" cy="100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5A402698-140B-4B1A-8ACD-C6BBE7C6A6C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569779" y="4023364"/>
            <a:ext cx="1127759" cy="2600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192505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Docker Image to ACR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79B55CA-0FDD-684F-8615-68495E589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53CDCC66-6D6A-CE4D-BE8B-2D8DDB095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1F50E0D-5DC8-D747-B787-6A10C486F2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5FCE009A-770A-224C-896B-40A246E7FC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248D248-BDE8-984A-BA47-1CA718FE3894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2DDE7A3-C7B8-FA40-9661-9A0B95A1C928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F58F323-073D-204A-87E6-4C7658CF2E0B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86C6EC4-3EDE-304D-ADEA-ECC96C53604C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3936536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3">
            <a:extLst>
              <a:ext uri="{FF2B5EF4-FFF2-40B4-BE49-F238E27FC236}">
                <a16:creationId xmlns:a16="http://schemas.microsoft.com/office/drawing/2014/main" xmlns="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221488" y="28420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Azure DevOps Pipelines – </a:t>
            </a:r>
            <a:r>
              <a:rPr lang="en-US" sz="4000" dirty="0">
                <a:solidFill>
                  <a:srgbClr val="00B050"/>
                </a:solidFill>
              </a:rPr>
              <a:t>Build &amp; Push Docker Image to ACR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xmlns="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88" y="5600647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4" y="3010487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C10EE702-51E9-264B-8B4F-103E80430676}"/>
              </a:ext>
            </a:extLst>
          </p:cNvPr>
          <p:cNvCxnSpPr>
            <a:cxnSpLocks/>
            <a:stCxn id="45" idx="0"/>
            <a:endCxn id="4" idx="2"/>
          </p:cNvCxnSpPr>
          <p:nvPr/>
        </p:nvCxnSpPr>
        <p:spPr>
          <a:xfrm flipH="1" flipV="1">
            <a:off x="690708" y="4098555"/>
            <a:ext cx="19349" cy="15020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xmlns="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4655" y="2231480"/>
            <a:ext cx="766642" cy="7666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4392" y="3061696"/>
            <a:ext cx="985651" cy="98565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B61A1D4B-DC29-5D46-BDB4-D7B15672D64D}"/>
              </a:ext>
            </a:extLst>
          </p:cNvPr>
          <p:cNvSpPr/>
          <p:nvPr/>
        </p:nvSpPr>
        <p:spPr>
          <a:xfrm>
            <a:off x="1830686" y="1496837"/>
            <a:ext cx="5771874" cy="4000535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3F47A8D4-785B-B54C-91F0-C77561B5F75C}"/>
              </a:ext>
            </a:extLst>
          </p:cNvPr>
          <p:cNvSpPr txBox="1"/>
          <p:nvPr/>
        </p:nvSpPr>
        <p:spPr>
          <a:xfrm>
            <a:off x="1938873" y="1530195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4BD65B8E-A73A-6B47-9D25-673B6E40A907}"/>
              </a:ext>
            </a:extLst>
          </p:cNvPr>
          <p:cNvSpPr/>
          <p:nvPr/>
        </p:nvSpPr>
        <p:spPr>
          <a:xfrm>
            <a:off x="2071164" y="2183914"/>
            <a:ext cx="3314988" cy="2820729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7C3B094D-A3FA-9F4D-8F26-F4D23DBAC7A3}"/>
              </a:ext>
            </a:extLst>
          </p:cNvPr>
          <p:cNvSpPr txBox="1"/>
          <p:nvPr/>
        </p:nvSpPr>
        <p:spPr>
          <a:xfrm>
            <a:off x="2964861" y="2328923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78ED9DDA-73A6-9846-8554-7320D380815B}"/>
              </a:ext>
            </a:extLst>
          </p:cNvPr>
          <p:cNvSpPr txBox="1"/>
          <p:nvPr/>
        </p:nvSpPr>
        <p:spPr>
          <a:xfrm>
            <a:off x="2834373" y="4154043"/>
            <a:ext cx="20470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  <a:p>
            <a:r>
              <a:rPr lang="en-US" dirty="0"/>
              <a:t>(Build &amp; Push)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9B85D1E5-AB5D-204A-A2F7-A5D2D201F588}"/>
              </a:ext>
            </a:extLst>
          </p:cNvPr>
          <p:cNvSpPr txBox="1"/>
          <p:nvPr/>
        </p:nvSpPr>
        <p:spPr>
          <a:xfrm>
            <a:off x="177148" y="2759810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23459D8C-EF4B-1442-8B30-9F34BAB73744}"/>
              </a:ext>
            </a:extLst>
          </p:cNvPr>
          <p:cNvSpPr txBox="1"/>
          <p:nvPr/>
        </p:nvSpPr>
        <p:spPr>
          <a:xfrm>
            <a:off x="91655" y="662302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B30CCB5C-1CBD-004A-B178-595A41F8CC34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1234742" y="3554521"/>
            <a:ext cx="206965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7768" y="3024850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16EBC213-F38E-0C4F-A36D-755A074D583A}"/>
              </a:ext>
            </a:extLst>
          </p:cNvPr>
          <p:cNvSpPr txBox="1"/>
          <p:nvPr/>
        </p:nvSpPr>
        <p:spPr>
          <a:xfrm>
            <a:off x="5451121" y="4088061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AA302AAA-89EF-5641-9EFD-24A1A0199BF7}"/>
              </a:ext>
            </a:extLst>
          </p:cNvPr>
          <p:cNvCxnSpPr>
            <a:cxnSpLocks/>
            <a:stCxn id="18" idx="3"/>
            <a:endCxn id="56" idx="1"/>
          </p:cNvCxnSpPr>
          <p:nvPr/>
        </p:nvCxnSpPr>
        <p:spPr>
          <a:xfrm>
            <a:off x="4290043" y="3554522"/>
            <a:ext cx="1597725" cy="19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774A19-E7B6-7142-8918-B97D95AEAF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3189" y="1342246"/>
            <a:ext cx="5356028" cy="59729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F044E29-CC80-F047-8635-05A2D9C4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006" y="330570"/>
            <a:ext cx="13319543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DevOps Pipelines – </a:t>
            </a:r>
            <a:r>
              <a:rPr lang="en-US" sz="4200" dirty="0">
                <a:solidFill>
                  <a:srgbClr val="00B050"/>
                </a:solidFill>
              </a:rPr>
              <a:t>Build &amp; Push Docker Image to ACR</a:t>
            </a:r>
            <a:endParaRPr lang="en-US" sz="4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1C4BFC5-3FC5-C04E-92B6-39421A973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06" y="1709289"/>
            <a:ext cx="13765377" cy="4811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4186972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668" y="219324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Docker Image to ACR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 to AKS</a:t>
            </a:r>
            <a:endParaRPr lang="en-US" sz="65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65A62975-7495-AE4B-BD76-CA48D1F5B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6BD6721-16E0-A74B-85E7-7527FB17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CABF7EBC-10E7-6347-937F-9ED9616F7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B97D7BFC-FF34-D34A-BC29-B1E11422F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CCA8721-7351-6D49-96BF-A6B38332D4A7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4C52EA2-5CA9-EA4F-A0F7-DFE02530555C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BB38B42-004D-1946-8A01-75855DD2A25A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83C7247-8057-8044-ADB7-581A61D7F1D3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33683033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3">
            <a:extLst>
              <a:ext uri="{FF2B5EF4-FFF2-40B4-BE49-F238E27FC236}">
                <a16:creationId xmlns:a16="http://schemas.microsoft.com/office/drawing/2014/main" xmlns="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039404" y="-24549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Build &amp; Push Docker Image to ACR &amp; Deploy to AKS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xmlns="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708" y="387251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" y="2252210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C10EE702-51E9-264B-8B4F-103E80430676}"/>
              </a:ext>
            </a:extLst>
          </p:cNvPr>
          <p:cNvCxnSpPr>
            <a:cxnSpLocks/>
            <a:stCxn id="45" idx="2"/>
            <a:endCxn id="4" idx="0"/>
          </p:cNvCxnSpPr>
          <p:nvPr/>
        </p:nvCxnSpPr>
        <p:spPr>
          <a:xfrm flipH="1">
            <a:off x="639760" y="1364388"/>
            <a:ext cx="5517" cy="8878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xmlns="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8411" y="814818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015" y="1608513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B61A1D4B-DC29-5D46-BDB4-D7B15672D64D}"/>
              </a:ext>
            </a:extLst>
          </p:cNvPr>
          <p:cNvSpPr/>
          <p:nvPr/>
        </p:nvSpPr>
        <p:spPr>
          <a:xfrm>
            <a:off x="1580812" y="742122"/>
            <a:ext cx="12882370" cy="681437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3F47A8D4-785B-B54C-91F0-C77561B5F75C}"/>
              </a:ext>
            </a:extLst>
          </p:cNvPr>
          <p:cNvSpPr txBox="1"/>
          <p:nvPr/>
        </p:nvSpPr>
        <p:spPr>
          <a:xfrm>
            <a:off x="12778878" y="727914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4BD65B8E-A73A-6B47-9D25-673B6E40A907}"/>
              </a:ext>
            </a:extLst>
          </p:cNvPr>
          <p:cNvSpPr/>
          <p:nvPr/>
        </p:nvSpPr>
        <p:spPr>
          <a:xfrm>
            <a:off x="1747720" y="893180"/>
            <a:ext cx="8216087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7C3B094D-A3FA-9F4D-8F26-F4D23DBAC7A3}"/>
              </a:ext>
            </a:extLst>
          </p:cNvPr>
          <p:cNvSpPr txBox="1"/>
          <p:nvPr/>
        </p:nvSpPr>
        <p:spPr>
          <a:xfrm>
            <a:off x="2535744" y="880790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78ED9DDA-73A6-9846-8554-7320D380815B}"/>
              </a:ext>
            </a:extLst>
          </p:cNvPr>
          <p:cNvSpPr txBox="1"/>
          <p:nvPr/>
        </p:nvSpPr>
        <p:spPr>
          <a:xfrm>
            <a:off x="2583935" y="154426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9B85D1E5-AB5D-204A-A2F7-A5D2D201F588}"/>
              </a:ext>
            </a:extLst>
          </p:cNvPr>
          <p:cNvSpPr txBox="1"/>
          <p:nvPr/>
        </p:nvSpPr>
        <p:spPr>
          <a:xfrm>
            <a:off x="174961" y="326315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23459D8C-EF4B-1442-8B30-9F34BAB73744}"/>
              </a:ext>
            </a:extLst>
          </p:cNvPr>
          <p:cNvSpPr txBox="1"/>
          <p:nvPr/>
        </p:nvSpPr>
        <p:spPr>
          <a:xfrm>
            <a:off x="26875" y="125060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B30CCB5C-1CBD-004A-B178-595A41F8CC3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183794" y="2796244"/>
            <a:ext cx="902538" cy="79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8023" y="5717059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16EBC213-F38E-0C4F-A36D-755A074D583A}"/>
              </a:ext>
            </a:extLst>
          </p:cNvPr>
          <p:cNvSpPr txBox="1"/>
          <p:nvPr/>
        </p:nvSpPr>
        <p:spPr>
          <a:xfrm>
            <a:off x="1623060" y="6729819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AA302AAA-89EF-5641-9EFD-24A1A0199BF7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449629" y="3161710"/>
            <a:ext cx="12995" cy="255534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5F807A5-61A6-374E-AFDC-C13D1FD2A6BC}"/>
              </a:ext>
            </a:extLst>
          </p:cNvPr>
          <p:cNvSpPr/>
          <p:nvPr/>
        </p:nvSpPr>
        <p:spPr>
          <a:xfrm>
            <a:off x="1892532" y="1544266"/>
            <a:ext cx="7734944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3D0B3CCB-5EC3-B443-AE07-66B7967DF09D}"/>
              </a:ext>
            </a:extLst>
          </p:cNvPr>
          <p:cNvSpPr/>
          <p:nvPr/>
        </p:nvSpPr>
        <p:spPr>
          <a:xfrm>
            <a:off x="2086332" y="2441015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4DDF7541-098B-BA49-B119-2263D48C805C}"/>
              </a:ext>
            </a:extLst>
          </p:cNvPr>
          <p:cNvSpPr/>
          <p:nvPr/>
        </p:nvSpPr>
        <p:spPr>
          <a:xfrm>
            <a:off x="6993640" y="2421934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Deploy to AKS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AD86399-09A9-B44E-988A-E6A59BC42BC8}"/>
              </a:ext>
            </a:extLst>
          </p:cNvPr>
          <p:cNvSpPr/>
          <p:nvPr/>
        </p:nvSpPr>
        <p:spPr>
          <a:xfrm>
            <a:off x="3733781" y="3694043"/>
            <a:ext cx="10274319" cy="362115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322351" y="374210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B1D14ADD-2D62-2942-8888-E25FBEFF5841}"/>
              </a:ext>
            </a:extLst>
          </p:cNvPr>
          <p:cNvSpPr txBox="1"/>
          <p:nvPr/>
        </p:nvSpPr>
        <p:spPr>
          <a:xfrm>
            <a:off x="11063194" y="3742101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A41E47F5-4998-D946-86E5-EAF5B252FF70}"/>
              </a:ext>
            </a:extLst>
          </p:cNvPr>
          <p:cNvGrpSpPr/>
          <p:nvPr/>
        </p:nvGrpSpPr>
        <p:grpSpPr>
          <a:xfrm>
            <a:off x="6657309" y="4285275"/>
            <a:ext cx="3428098" cy="1684438"/>
            <a:chOff x="5441025" y="4551260"/>
            <a:chExt cx="3428098" cy="168443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xmlns="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xmlns="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xmlns="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xmlns="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xmlns="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xmlns="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C020308C-CAE0-A44F-91CF-6BBB1ED36FE7}"/>
                </a:ext>
              </a:extLst>
            </p:cNvPr>
            <p:cNvSpPr txBox="1"/>
            <p:nvPr/>
          </p:nvSpPr>
          <p:spPr>
            <a:xfrm>
              <a:off x="5962304" y="4551260"/>
              <a:ext cx="1764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default namespace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941D8250-B563-AE42-B70D-6E819350DD5B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4557245" y="2785138"/>
            <a:ext cx="2436395" cy="190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756806A1-4B48-304D-A3CE-C3867BF9F61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229097" y="3148342"/>
            <a:ext cx="0" cy="11593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xmlns="" id="{6687A649-64D8-DC46-9840-79B641526496}"/>
              </a:ext>
            </a:extLst>
          </p:cNvPr>
          <p:cNvCxnSpPr>
            <a:stCxn id="56" idx="3"/>
            <a:endCxn id="33" idx="2"/>
          </p:cNvCxnSpPr>
          <p:nvPr/>
        </p:nvCxnSpPr>
        <p:spPr>
          <a:xfrm flipV="1">
            <a:off x="2981234" y="5931320"/>
            <a:ext cx="5396398" cy="317345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3A5419BF-D689-B94E-8410-FCA6EAD3FBEE}"/>
              </a:ext>
            </a:extLst>
          </p:cNvPr>
          <p:cNvSpPr/>
          <p:nvPr/>
        </p:nvSpPr>
        <p:spPr>
          <a:xfrm>
            <a:off x="1269590" y="243079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0EDE66B9-0F85-A844-8082-FC6A17FE6929}"/>
              </a:ext>
            </a:extLst>
          </p:cNvPr>
          <p:cNvSpPr/>
          <p:nvPr/>
        </p:nvSpPr>
        <p:spPr>
          <a:xfrm>
            <a:off x="154856" y="179725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C46F67F9-DC56-4142-B639-B7A143322C93}"/>
              </a:ext>
            </a:extLst>
          </p:cNvPr>
          <p:cNvSpPr/>
          <p:nvPr/>
        </p:nvSpPr>
        <p:spPr>
          <a:xfrm>
            <a:off x="2492412" y="4447010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4D0A2776-06F9-A741-918F-EA38E5F3525C}"/>
              </a:ext>
            </a:extLst>
          </p:cNvPr>
          <p:cNvSpPr/>
          <p:nvPr/>
        </p:nvSpPr>
        <p:spPr>
          <a:xfrm>
            <a:off x="5481680" y="24106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36D0F1E6-AD49-934E-A4AD-61E1D6C13A24}"/>
              </a:ext>
            </a:extLst>
          </p:cNvPr>
          <p:cNvSpPr/>
          <p:nvPr/>
        </p:nvSpPr>
        <p:spPr>
          <a:xfrm>
            <a:off x="8283828" y="37662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0C3CF4F8-B23A-A447-9A85-D1376C23691E}"/>
              </a:ext>
            </a:extLst>
          </p:cNvPr>
          <p:cNvSpPr/>
          <p:nvPr/>
        </p:nvSpPr>
        <p:spPr>
          <a:xfrm>
            <a:off x="5263343" y="582452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35038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  <p:bldP spid="20" grpId="0" animBg="1"/>
      <p:bldP spid="9" grpId="0" animBg="1"/>
      <p:bldP spid="9" grpId="1" animBg="1"/>
      <p:bldP spid="27" grpId="0" animBg="1"/>
      <p:bldP spid="27" grpId="1" animBg="1"/>
      <p:bldP spid="26" grpId="0" animBg="1"/>
      <p:bldP spid="29" grpId="0"/>
      <p:bldP spid="24" grpId="0" animBg="1"/>
      <p:bldP spid="55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059" y="198806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Docker Image to ACR, Publish Artifacts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C00000"/>
                </a:solidFill>
              </a:rPr>
              <a:t>STARTER PIPELINE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187534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074720"/>
            <a:ext cx="3368459" cy="3368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65A62975-7495-AE4B-BD76-CA48D1F5B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6BD6721-16E0-A74B-85E7-7527FB17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CABF7EBC-10E7-6347-937F-9ED9616F7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B97D7BFC-FF34-D34A-BC29-B1E11422F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CCA8721-7351-6D49-96BF-A6B38332D4A7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4C52EA2-5CA9-EA4F-A0F7-DFE02530555C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BB38B42-004D-1946-8A01-75855DD2A25A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83C7247-8057-8044-ADB7-581A61D7F1D3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9D224D3-1CEB-D343-A80C-E1A5095C14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8315" y="6423131"/>
            <a:ext cx="1179436" cy="11532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30016152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8CAEC8C-7A75-E949-B668-08849350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Key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A7FAB97-0018-3140-A6CE-26667009C8A1}"/>
              </a:ext>
            </a:extLst>
          </p:cNvPr>
          <p:cNvSpPr/>
          <p:nvPr/>
        </p:nvSpPr>
        <p:spPr>
          <a:xfrm>
            <a:off x="2871858" y="2090311"/>
            <a:ext cx="269738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8FCD353-0888-6C47-8C45-14ACF3D909CA}"/>
              </a:ext>
            </a:extLst>
          </p:cNvPr>
          <p:cNvSpPr/>
          <p:nvPr/>
        </p:nvSpPr>
        <p:spPr>
          <a:xfrm>
            <a:off x="6199011" y="2090311"/>
            <a:ext cx="2280212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9D236EB-79F4-9344-9CE8-A1592D3BEEFD}"/>
              </a:ext>
            </a:extLst>
          </p:cNvPr>
          <p:cNvSpPr/>
          <p:nvPr/>
        </p:nvSpPr>
        <p:spPr>
          <a:xfrm>
            <a:off x="8967288" y="2090311"/>
            <a:ext cx="532963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F49449E2-BAB7-AB44-94E0-016B5E7D4F63}"/>
              </a:ext>
            </a:extLst>
          </p:cNvPr>
          <p:cNvSpPr/>
          <p:nvPr/>
        </p:nvSpPr>
        <p:spPr>
          <a:xfrm>
            <a:off x="92066" y="2808952"/>
            <a:ext cx="1488311" cy="6431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B94ED73-1BDB-1E49-9838-7E38140F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05" y="4252743"/>
            <a:ext cx="1088068" cy="1088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017CB33-6CE1-D64C-977C-5EB3F2B1E77A}"/>
              </a:ext>
            </a:extLst>
          </p:cNvPr>
          <p:cNvSpPr txBox="1"/>
          <p:nvPr/>
        </p:nvSpPr>
        <p:spPr>
          <a:xfrm>
            <a:off x="1363673" y="46140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xmlns="" id="{B70F14E4-B43A-D847-9DE2-C349F6941E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480" y="630612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6A5A3FB-DA4A-4E49-B328-6376FFFE3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3722" y="64518"/>
            <a:ext cx="1188851" cy="11888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2C6857-A649-8340-93AE-834744A5A55A}"/>
              </a:ext>
            </a:extLst>
          </p:cNvPr>
          <p:cNvSpPr txBox="1"/>
          <p:nvPr/>
        </p:nvSpPr>
        <p:spPr>
          <a:xfrm>
            <a:off x="1286757" y="6682997"/>
            <a:ext cx="1256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Developer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EE0E43A-0315-7E4F-A671-02D6098C86AE}"/>
              </a:ext>
            </a:extLst>
          </p:cNvPr>
          <p:cNvSpPr txBox="1"/>
          <p:nvPr/>
        </p:nvSpPr>
        <p:spPr>
          <a:xfrm>
            <a:off x="3693725" y="2177590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C70590E-49B0-7C40-92D1-204E5036C5B4}"/>
              </a:ext>
            </a:extLst>
          </p:cNvPr>
          <p:cNvSpPr txBox="1"/>
          <p:nvPr/>
        </p:nvSpPr>
        <p:spPr>
          <a:xfrm>
            <a:off x="6808718" y="2162751"/>
            <a:ext cx="937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31C4F0B-0CB0-964B-9E00-441F8B93226B}"/>
              </a:ext>
            </a:extLst>
          </p:cNvPr>
          <p:cNvSpPr txBox="1"/>
          <p:nvPr/>
        </p:nvSpPr>
        <p:spPr>
          <a:xfrm>
            <a:off x="11074097" y="2163660"/>
            <a:ext cx="816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985A7ACB-6063-E942-A917-09E1E00F16FE}"/>
              </a:ext>
            </a:extLst>
          </p:cNvPr>
          <p:cNvSpPr/>
          <p:nvPr/>
        </p:nvSpPr>
        <p:spPr>
          <a:xfrm>
            <a:off x="3138447" y="2849557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84FF4711-4E01-C341-91AC-80B0DA73B586}"/>
              </a:ext>
            </a:extLst>
          </p:cNvPr>
          <p:cNvSpPr/>
          <p:nvPr/>
        </p:nvSpPr>
        <p:spPr>
          <a:xfrm>
            <a:off x="3117418" y="3835441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AA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D3953E43-A38C-7E4D-A939-F6A06BBECA0C}"/>
              </a:ext>
            </a:extLst>
          </p:cNvPr>
          <p:cNvSpPr/>
          <p:nvPr/>
        </p:nvSpPr>
        <p:spPr>
          <a:xfrm>
            <a:off x="3117418" y="4787704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Stage-3: BB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E56B1960-0323-1D4A-B89D-0604A6A72183}"/>
              </a:ext>
            </a:extLst>
          </p:cNvPr>
          <p:cNvSpPr/>
          <p:nvPr/>
        </p:nvSpPr>
        <p:spPr>
          <a:xfrm>
            <a:off x="6428578" y="2866861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437BD1F-AA70-1640-82D0-76FBF96FE311}"/>
              </a:ext>
            </a:extLst>
          </p:cNvPr>
          <p:cNvSpPr/>
          <p:nvPr/>
        </p:nvSpPr>
        <p:spPr>
          <a:xfrm>
            <a:off x="6579045" y="3441091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74B0BE38-E8FC-C942-A013-50877EDC7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2987508"/>
            <a:ext cx="406400" cy="368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6DF4DFA-B567-254C-86C7-3516C2054D5B}"/>
              </a:ext>
            </a:extLst>
          </p:cNvPr>
          <p:cNvSpPr txBox="1"/>
          <p:nvPr/>
        </p:nvSpPr>
        <p:spPr>
          <a:xfrm>
            <a:off x="7032021" y="2962704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xmlns="" id="{5598357C-4FC5-9B47-B86E-A1DCA2461A95}"/>
              </a:ext>
            </a:extLst>
          </p:cNvPr>
          <p:cNvSpPr/>
          <p:nvPr/>
        </p:nvSpPr>
        <p:spPr>
          <a:xfrm>
            <a:off x="6428578" y="4355230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8ED4B947-F02C-3A45-A2BE-12FA60C186C5}"/>
              </a:ext>
            </a:extLst>
          </p:cNvPr>
          <p:cNvSpPr/>
          <p:nvPr/>
        </p:nvSpPr>
        <p:spPr>
          <a:xfrm>
            <a:off x="6579045" y="4929460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57DB9DAA-C6F6-2745-88B7-88D2D9A2A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4475877"/>
            <a:ext cx="406400" cy="368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85DA040-BCCD-B042-B9DC-DCF1AF4CF8B6}"/>
              </a:ext>
            </a:extLst>
          </p:cNvPr>
          <p:cNvSpPr txBox="1"/>
          <p:nvPr/>
        </p:nvSpPr>
        <p:spPr>
          <a:xfrm>
            <a:off x="7032021" y="4451073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5229728-7F7C-7940-862E-C19F0F78798A}"/>
              </a:ext>
            </a:extLst>
          </p:cNvPr>
          <p:cNvSpPr/>
          <p:nvPr/>
        </p:nvSpPr>
        <p:spPr>
          <a:xfrm>
            <a:off x="6579045" y="5814304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68DA0A08-7C69-F043-8D22-561B9114A187}"/>
              </a:ext>
            </a:extLst>
          </p:cNvPr>
          <p:cNvSpPr/>
          <p:nvPr/>
        </p:nvSpPr>
        <p:spPr>
          <a:xfrm>
            <a:off x="9304749" y="28512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Step-1: </a:t>
            </a:r>
            <a:r>
              <a:rPr lang="en-IN" sz="2000" dirty="0"/>
              <a:t>script: echo Hello, world!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4CFBC30A-3DBD-B34A-9B2A-0B45EF152B58}"/>
              </a:ext>
            </a:extLst>
          </p:cNvPr>
          <p:cNvSpPr/>
          <p:nvPr/>
        </p:nvSpPr>
        <p:spPr>
          <a:xfrm>
            <a:off x="9304749" y="3859539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Step-2: </a:t>
            </a:r>
            <a:r>
              <a:rPr lang="en-IN" sz="2000" dirty="0"/>
              <a:t>Task-1:  Docker Build &amp; Push to ACR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47A9FE28-FDFD-2540-945D-CE9B34521E0B}"/>
              </a:ext>
            </a:extLst>
          </p:cNvPr>
          <p:cNvSpPr/>
          <p:nvPr/>
        </p:nvSpPr>
        <p:spPr>
          <a:xfrm>
            <a:off x="9304749" y="4846218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Step-3: </a:t>
            </a:r>
            <a:r>
              <a:rPr lang="en-IN" sz="2000" dirty="0"/>
              <a:t>Task-2: Copy Files to Build Artifact Directory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xmlns="" id="{000B8448-264C-2C47-9B8D-59E507CDF99D}"/>
              </a:ext>
            </a:extLst>
          </p:cNvPr>
          <p:cNvSpPr/>
          <p:nvPr/>
        </p:nvSpPr>
        <p:spPr>
          <a:xfrm>
            <a:off x="9304749" y="57228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Step-4: </a:t>
            </a:r>
            <a:r>
              <a:rPr lang="en-IN" sz="2000" dirty="0"/>
              <a:t>Task-3: Publish Artifacts to Azure Pipelines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xmlns="" id="{1476FB1D-F23B-5A42-8BCE-6C4E56A57FA3}"/>
              </a:ext>
            </a:extLst>
          </p:cNvPr>
          <p:cNvSpPr/>
          <p:nvPr/>
        </p:nvSpPr>
        <p:spPr>
          <a:xfrm>
            <a:off x="3132202" y="5724616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Stage-4: CC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C5E00E26-01F0-7B40-ACA0-67691EE5D915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790680" y="5340811"/>
            <a:ext cx="28959" cy="9653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98748046-4B17-3546-9BD2-297F1F1A3D2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819639" y="3452086"/>
            <a:ext cx="16583" cy="80065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1393FDFE-9A7B-2A45-B775-80B17FBC7224}"/>
              </a:ext>
            </a:extLst>
          </p:cNvPr>
          <p:cNvCxnSpPr>
            <a:stCxn id="8" idx="6"/>
            <a:endCxn id="18" idx="1"/>
          </p:cNvCxnSpPr>
          <p:nvPr/>
        </p:nvCxnSpPr>
        <p:spPr>
          <a:xfrm>
            <a:off x="1580377" y="3130519"/>
            <a:ext cx="1558070" cy="148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D878F3CC-6AD1-3A4E-99D1-53DC58F64B2E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>
            <a:off x="5339673" y="3145324"/>
            <a:ext cx="1239372" cy="5579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61C0740F-508E-D941-B2FD-9C0C38CB4C46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8130053" y="3147041"/>
            <a:ext cx="1174696" cy="5672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95FF2880-949B-6D47-906E-600903F71977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1702607" y="3442808"/>
            <a:ext cx="0" cy="4167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D3B5D9DD-80B3-A94E-B68D-69F9C6F12900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1702607" y="4451073"/>
            <a:ext cx="0" cy="3951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FB60B9A0-7B9A-9845-A8C8-80F76B39F432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1702607" y="5437752"/>
            <a:ext cx="0" cy="2851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82597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4" grpId="0"/>
      <p:bldP spid="25" grpId="0" animBg="1"/>
      <p:bldP spid="26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xmlns="" id="{7AF6D01F-57AB-3446-B153-75A09DC4BD26}"/>
              </a:ext>
            </a:extLst>
          </p:cNvPr>
          <p:cNvSpPr txBox="1">
            <a:spLocks/>
          </p:cNvSpPr>
          <p:nvPr/>
        </p:nvSpPr>
        <p:spPr>
          <a:xfrm>
            <a:off x="1005840" y="-4654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Pipelines – Key Concepts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C375FDD-6857-A548-850A-9DC20B7D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722" y="256247"/>
            <a:ext cx="1188851" cy="11888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70859D7-A538-C545-8FBD-2A8364A5027B}"/>
              </a:ext>
            </a:extLst>
          </p:cNvPr>
          <p:cNvSpPr/>
          <p:nvPr/>
        </p:nvSpPr>
        <p:spPr>
          <a:xfrm>
            <a:off x="67680" y="1248756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10168D3-7DBD-0543-9299-10BD29407DEA}"/>
              </a:ext>
            </a:extLst>
          </p:cNvPr>
          <p:cNvSpPr/>
          <p:nvPr/>
        </p:nvSpPr>
        <p:spPr>
          <a:xfrm>
            <a:off x="1590300" y="1256755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D3DD5AD-5CB6-8046-8FD1-335E4BA77F0C}"/>
              </a:ext>
            </a:extLst>
          </p:cNvPr>
          <p:cNvSpPr/>
          <p:nvPr/>
        </p:nvSpPr>
        <p:spPr>
          <a:xfrm>
            <a:off x="3158056" y="12567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15DD85C-DEC7-1B48-95CD-0ECFF3BBC56D}"/>
              </a:ext>
            </a:extLst>
          </p:cNvPr>
          <p:cNvSpPr/>
          <p:nvPr/>
        </p:nvSpPr>
        <p:spPr>
          <a:xfrm>
            <a:off x="3158057" y="1851969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70DD4FE-7777-8641-9A38-8BBFD15FDFAB}"/>
              </a:ext>
            </a:extLst>
          </p:cNvPr>
          <p:cNvSpPr/>
          <p:nvPr/>
        </p:nvSpPr>
        <p:spPr>
          <a:xfrm>
            <a:off x="4597012" y="1858736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A87ADAF-6310-DD4B-A561-6F19B7339A16}"/>
              </a:ext>
            </a:extLst>
          </p:cNvPr>
          <p:cNvSpPr/>
          <p:nvPr/>
        </p:nvSpPr>
        <p:spPr>
          <a:xfrm>
            <a:off x="6035967" y="1865960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CDBA5C7-9C1E-254A-BD1E-75F7396C962F}"/>
              </a:ext>
            </a:extLst>
          </p:cNvPr>
          <p:cNvSpPr/>
          <p:nvPr/>
        </p:nvSpPr>
        <p:spPr>
          <a:xfrm>
            <a:off x="6035968" y="2318704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B4DB17E-D9CB-B045-A01D-A07F0D62377F}"/>
              </a:ext>
            </a:extLst>
          </p:cNvPr>
          <p:cNvSpPr/>
          <p:nvPr/>
        </p:nvSpPr>
        <p:spPr>
          <a:xfrm>
            <a:off x="3158057" y="327226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86A8354-4CDF-DA4F-8362-C63A4B89F858}"/>
              </a:ext>
            </a:extLst>
          </p:cNvPr>
          <p:cNvSpPr/>
          <p:nvPr/>
        </p:nvSpPr>
        <p:spPr>
          <a:xfrm>
            <a:off x="4597012" y="3278737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6DB42584-88AF-DD43-8CF8-9F25A8AC4FAB}"/>
              </a:ext>
            </a:extLst>
          </p:cNvPr>
          <p:cNvSpPr/>
          <p:nvPr/>
        </p:nvSpPr>
        <p:spPr>
          <a:xfrm>
            <a:off x="6035968" y="3258953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5BA786EC-AB0F-C64C-8074-664ACECA216D}"/>
              </a:ext>
            </a:extLst>
          </p:cNvPr>
          <p:cNvSpPr/>
          <p:nvPr/>
        </p:nvSpPr>
        <p:spPr>
          <a:xfrm>
            <a:off x="6035968" y="3738705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39BECFEF-4678-1541-9439-C12AA7FB2AD6}"/>
              </a:ext>
            </a:extLst>
          </p:cNvPr>
          <p:cNvSpPr/>
          <p:nvPr/>
        </p:nvSpPr>
        <p:spPr>
          <a:xfrm>
            <a:off x="1590300" y="4262341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9E09DB05-F3B4-2B49-A97F-0A2BBC7A85D4}"/>
              </a:ext>
            </a:extLst>
          </p:cNvPr>
          <p:cNvSpPr/>
          <p:nvPr/>
        </p:nvSpPr>
        <p:spPr>
          <a:xfrm>
            <a:off x="3158056" y="426234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1438E957-DBB0-5B47-B160-09A7F890C4E7}"/>
              </a:ext>
            </a:extLst>
          </p:cNvPr>
          <p:cNvSpPr/>
          <p:nvPr/>
        </p:nvSpPr>
        <p:spPr>
          <a:xfrm>
            <a:off x="3158057" y="48575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8192C283-AB4A-1D43-BADF-C6EA1FA8BA1B}"/>
              </a:ext>
            </a:extLst>
          </p:cNvPr>
          <p:cNvSpPr/>
          <p:nvPr/>
        </p:nvSpPr>
        <p:spPr>
          <a:xfrm>
            <a:off x="4597012" y="4864322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04813CD8-676F-3048-A85A-387DB0186718}"/>
              </a:ext>
            </a:extLst>
          </p:cNvPr>
          <p:cNvSpPr/>
          <p:nvPr/>
        </p:nvSpPr>
        <p:spPr>
          <a:xfrm>
            <a:off x="6035967" y="4871546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0F22F4CA-8F01-4748-B3B5-F11AD26DB025}"/>
              </a:ext>
            </a:extLst>
          </p:cNvPr>
          <p:cNvSpPr/>
          <p:nvPr/>
        </p:nvSpPr>
        <p:spPr>
          <a:xfrm>
            <a:off x="6035968" y="5324290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Script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4F29F14B-71F2-684E-AA8A-858F66E2DEE3}"/>
              </a:ext>
            </a:extLst>
          </p:cNvPr>
          <p:cNvSpPr/>
          <p:nvPr/>
        </p:nvSpPr>
        <p:spPr>
          <a:xfrm>
            <a:off x="3158057" y="627785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BB8FECD9-2ECA-7F4B-9C87-D370B6FFE955}"/>
              </a:ext>
            </a:extLst>
          </p:cNvPr>
          <p:cNvSpPr/>
          <p:nvPr/>
        </p:nvSpPr>
        <p:spPr>
          <a:xfrm>
            <a:off x="4597012" y="6284323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AE9B24A5-1B91-D943-B61E-0274726A15DC}"/>
              </a:ext>
            </a:extLst>
          </p:cNvPr>
          <p:cNvSpPr/>
          <p:nvPr/>
        </p:nvSpPr>
        <p:spPr>
          <a:xfrm>
            <a:off x="6035968" y="6264539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E3E3106E-312D-B645-B635-E2433957AC57}"/>
              </a:ext>
            </a:extLst>
          </p:cNvPr>
          <p:cNvSpPr/>
          <p:nvPr/>
        </p:nvSpPr>
        <p:spPr>
          <a:xfrm>
            <a:off x="6035968" y="6744291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B134E28-4E5D-404A-BD65-05B7C058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392" y="1371750"/>
            <a:ext cx="3435607" cy="614043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328527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4" grpId="0" animBg="1"/>
      <p:bldP spid="25" grpId="0" animBg="1"/>
      <p:bldP spid="26" grpId="0" animBg="1"/>
      <p:bldP spid="27" grpId="0" animBg="1"/>
      <p:bldP spid="22" grpId="0" animBg="1"/>
      <p:bldP spid="2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AC2506D-EAFD-BC42-9E1B-C74A5060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Starter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AE006FB-B452-D34F-BD0C-8006BA55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842" y="344057"/>
            <a:ext cx="1179436" cy="1153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DD0988F3-02CE-CC45-A298-3860F0B3CE67}"/>
              </a:ext>
            </a:extLst>
          </p:cNvPr>
          <p:cNvCxnSpPr>
            <a:cxnSpLocks/>
          </p:cNvCxnSpPr>
          <p:nvPr/>
        </p:nvCxnSpPr>
        <p:spPr>
          <a:xfrm>
            <a:off x="7315200" y="3073800"/>
            <a:ext cx="0" cy="441502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7AE6DE6D-B176-9646-BE0F-4C6B5FE7B2D1}"/>
              </a:ext>
            </a:extLst>
          </p:cNvPr>
          <p:cNvSpPr/>
          <p:nvPr/>
        </p:nvSpPr>
        <p:spPr>
          <a:xfrm>
            <a:off x="205452" y="3404371"/>
            <a:ext cx="1712466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6A531F5C-91B6-2244-97D4-37B349AF6BD9}"/>
              </a:ext>
            </a:extLst>
          </p:cNvPr>
          <p:cNvSpPr/>
          <p:nvPr/>
        </p:nvSpPr>
        <p:spPr>
          <a:xfrm>
            <a:off x="185195" y="4190035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D48C2E49-5A29-AE4C-B4B7-29002F00C03F}"/>
              </a:ext>
            </a:extLst>
          </p:cNvPr>
          <p:cNvSpPr/>
          <p:nvPr/>
        </p:nvSpPr>
        <p:spPr>
          <a:xfrm>
            <a:off x="2089231" y="4190035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 pre-defined </a:t>
            </a:r>
            <a:r>
              <a:rPr lang="en-US" dirty="0">
                <a:solidFill>
                  <a:srgbClr val="FFFF00"/>
                </a:solidFill>
              </a:rPr>
              <a:t>Docker Build &amp; Push Pipeline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61C2B973-4F60-9146-B1A2-5119A049E690}"/>
              </a:ext>
            </a:extLst>
          </p:cNvPr>
          <p:cNvSpPr/>
          <p:nvPr/>
        </p:nvSpPr>
        <p:spPr>
          <a:xfrm>
            <a:off x="185195" y="5382227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158F211F-0CC8-FF44-8E9A-C425E58CCBF2}"/>
              </a:ext>
            </a:extLst>
          </p:cNvPr>
          <p:cNvSpPr/>
          <p:nvPr/>
        </p:nvSpPr>
        <p:spPr>
          <a:xfrm>
            <a:off x="2089231" y="5382227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7222F9AB-F5B1-314E-94BA-597A7947F693}"/>
              </a:ext>
            </a:extLst>
          </p:cNvPr>
          <p:cNvSpPr/>
          <p:nvPr/>
        </p:nvSpPr>
        <p:spPr>
          <a:xfrm>
            <a:off x="166675" y="6529113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1F3167A7-DFF8-5A42-A4B9-BCE48EBD12C0}"/>
              </a:ext>
            </a:extLst>
          </p:cNvPr>
          <p:cNvSpPr/>
          <p:nvPr/>
        </p:nvSpPr>
        <p:spPr>
          <a:xfrm>
            <a:off x="2070711" y="6529113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AB96764A-A44C-264A-A55B-928676F1912B}"/>
              </a:ext>
            </a:extLst>
          </p:cNvPr>
          <p:cNvSpPr/>
          <p:nvPr/>
        </p:nvSpPr>
        <p:spPr>
          <a:xfrm>
            <a:off x="7477247" y="4190035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C360AA3A-06B0-1140-911A-CF0AE9E4C3B6}"/>
              </a:ext>
            </a:extLst>
          </p:cNvPr>
          <p:cNvSpPr/>
          <p:nvPr/>
        </p:nvSpPr>
        <p:spPr>
          <a:xfrm>
            <a:off x="9381283" y="4190035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Start using </a:t>
            </a:r>
            <a:r>
              <a:rPr lang="en-US" dirty="0">
                <a:solidFill>
                  <a:srgbClr val="FFFF00"/>
                </a:solidFill>
              </a:rPr>
              <a:t>Starter pipeline </a:t>
            </a:r>
            <a:r>
              <a:rPr lang="en-US" dirty="0"/>
              <a:t>and use </a:t>
            </a:r>
            <a:r>
              <a:rPr lang="en-US" dirty="0">
                <a:solidFill>
                  <a:srgbClr val="FFFF00"/>
                </a:solidFill>
              </a:rPr>
              <a:t>Docker Build or Push Docker Images Task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8C30AEF6-E05D-0140-8D7A-48CFB715B366}"/>
              </a:ext>
            </a:extLst>
          </p:cNvPr>
          <p:cNvSpPr/>
          <p:nvPr/>
        </p:nvSpPr>
        <p:spPr>
          <a:xfrm>
            <a:off x="7477247" y="5382227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00E95571-DEE6-EC49-9E29-9100211D9442}"/>
              </a:ext>
            </a:extLst>
          </p:cNvPr>
          <p:cNvSpPr/>
          <p:nvPr/>
        </p:nvSpPr>
        <p:spPr>
          <a:xfrm>
            <a:off x="9381283" y="5382227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5881EFA6-BA95-0B4E-960F-D32FCFB6059A}"/>
              </a:ext>
            </a:extLst>
          </p:cNvPr>
          <p:cNvSpPr/>
          <p:nvPr/>
        </p:nvSpPr>
        <p:spPr>
          <a:xfrm>
            <a:off x="7458727" y="6529113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xmlns="" id="{BFF0EE6F-9A40-1048-ACDC-C234874EF082}"/>
              </a:ext>
            </a:extLst>
          </p:cNvPr>
          <p:cNvSpPr/>
          <p:nvPr/>
        </p:nvSpPr>
        <p:spPr>
          <a:xfrm>
            <a:off x="9362763" y="6529113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71E46C03-61D0-8F4A-B3C4-63B400B41166}"/>
              </a:ext>
            </a:extLst>
          </p:cNvPr>
          <p:cNvSpPr/>
          <p:nvPr/>
        </p:nvSpPr>
        <p:spPr>
          <a:xfrm>
            <a:off x="2117008" y="3404371"/>
            <a:ext cx="4994465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Semi Customized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B11DE29E-8CAB-C84D-94EE-3CBC391183DA}"/>
              </a:ext>
            </a:extLst>
          </p:cNvPr>
          <p:cNvSpPr/>
          <p:nvPr/>
        </p:nvSpPr>
        <p:spPr>
          <a:xfrm>
            <a:off x="7495768" y="3404370"/>
            <a:ext cx="1655174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30353F4F-2844-3247-8EB0-7F8C405F6619}"/>
              </a:ext>
            </a:extLst>
          </p:cNvPr>
          <p:cNvSpPr/>
          <p:nvPr/>
        </p:nvSpPr>
        <p:spPr>
          <a:xfrm>
            <a:off x="9430483" y="3383056"/>
            <a:ext cx="4994465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Fully Customized using Starter Pipeline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22AE4B1C-BD12-A14F-A957-35CCCB6BE995}"/>
              </a:ext>
            </a:extLst>
          </p:cNvPr>
          <p:cNvSpPr/>
          <p:nvPr/>
        </p:nvSpPr>
        <p:spPr>
          <a:xfrm>
            <a:off x="2696902" y="1755119"/>
            <a:ext cx="11810805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Create a Pipeline that will build docker images, push them to Azure Container Registry and Publish Kubernetes Manifests to Azure Pipelines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1F4E6C65-4C92-C348-9392-1905BAF68EEE}"/>
              </a:ext>
            </a:extLst>
          </p:cNvPr>
          <p:cNvSpPr/>
          <p:nvPr/>
        </p:nvSpPr>
        <p:spPr>
          <a:xfrm>
            <a:off x="185195" y="1755119"/>
            <a:ext cx="2421034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Goal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349338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123FE61-3C60-6344-928D-91EDA0E6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312" y="-10801"/>
            <a:ext cx="12618720" cy="1188851"/>
          </a:xfrm>
        </p:spPr>
        <p:txBody>
          <a:bodyPr/>
          <a:lstStyle/>
          <a:p>
            <a:r>
              <a:rPr lang="en-US" dirty="0"/>
              <a:t>Azure DevOps – Build Pipeline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0DC8CA38-653F-2E4B-B59A-E1CC761DF771}"/>
              </a:ext>
            </a:extLst>
          </p:cNvPr>
          <p:cNvSpPr/>
          <p:nvPr/>
        </p:nvSpPr>
        <p:spPr>
          <a:xfrm>
            <a:off x="467591" y="1158591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41EF9C0B-384F-E843-A5AD-E8DB6029BE94}"/>
              </a:ext>
            </a:extLst>
          </p:cNvPr>
          <p:cNvSpPr/>
          <p:nvPr/>
        </p:nvSpPr>
        <p:spPr>
          <a:xfrm>
            <a:off x="3539836" y="1158591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Docker Image Build and Push to Azure Container Registry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71522D7E-B5D9-AC43-9A48-6B78FA6B0C5E}"/>
              </a:ext>
            </a:extLst>
          </p:cNvPr>
          <p:cNvSpPr/>
          <p:nvPr/>
        </p:nvSpPr>
        <p:spPr>
          <a:xfrm>
            <a:off x="467591" y="3390897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D4B2FBC1-71E2-CE46-88A8-0445B39009A4}"/>
              </a:ext>
            </a:extLst>
          </p:cNvPr>
          <p:cNvSpPr/>
          <p:nvPr/>
        </p:nvSpPr>
        <p:spPr>
          <a:xfrm>
            <a:off x="3539837" y="3390897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Copy files (</a:t>
            </a:r>
            <a:r>
              <a:rPr lang="en-US" sz="4500" dirty="0" err="1"/>
              <a:t>kube</a:t>
            </a:r>
            <a:r>
              <a:rPr lang="en-US" sz="4500" dirty="0"/>
              <a:t>-manifests folder) from System default working Directory to Build Artifact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BBE78CCE-F99E-164B-A077-C34E2D08A29B}"/>
              </a:ext>
            </a:extLst>
          </p:cNvPr>
          <p:cNvSpPr/>
          <p:nvPr/>
        </p:nvSpPr>
        <p:spPr>
          <a:xfrm>
            <a:off x="467590" y="5602421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0A4A629C-B68D-9B48-AA02-E54F7D5FF5EB}"/>
              </a:ext>
            </a:extLst>
          </p:cNvPr>
          <p:cNvSpPr/>
          <p:nvPr/>
        </p:nvSpPr>
        <p:spPr>
          <a:xfrm>
            <a:off x="3539836" y="5602420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Publish Build Artifacts to Azure Pipelines, so that we can use them in Release Pipelines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4067802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59508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668" y="2265995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Release Pipelines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Continuous Delivery</a:t>
            </a:r>
            <a:endParaRPr lang="en-US" sz="65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E8F3900-EE5F-0341-8CC5-1D36AB4B4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61" y="171358"/>
            <a:ext cx="1088068" cy="10880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5A39195B-F684-ED43-8764-382709E0C6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1557" y="115659"/>
            <a:ext cx="927355" cy="92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ACF1A4C-CAA9-7745-AEAC-A67A785ADB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2751" y="196871"/>
            <a:ext cx="927355" cy="9273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ADBC558B-A547-D64F-AAC7-504BE2DF93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8666" y="118096"/>
            <a:ext cx="927355" cy="927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1D6B33D-142B-5C42-821B-FF1FF5DB5D19}"/>
              </a:ext>
            </a:extLst>
          </p:cNvPr>
          <p:cNvSpPr txBox="1"/>
          <p:nvPr/>
        </p:nvSpPr>
        <p:spPr>
          <a:xfrm>
            <a:off x="507995" y="12594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F80EE3A-419C-7744-9577-F266B1798A1E}"/>
              </a:ext>
            </a:extLst>
          </p:cNvPr>
          <p:cNvSpPr txBox="1"/>
          <p:nvPr/>
        </p:nvSpPr>
        <p:spPr>
          <a:xfrm>
            <a:off x="3856584" y="1101311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47AD67-4F7A-D44A-8682-1A5859252E62}"/>
              </a:ext>
            </a:extLst>
          </p:cNvPr>
          <p:cNvSpPr txBox="1"/>
          <p:nvPr/>
        </p:nvSpPr>
        <p:spPr>
          <a:xfrm>
            <a:off x="6840720" y="1173708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92BA0EA-CD8C-2D40-9F32-EC5F6DE2F065}"/>
              </a:ext>
            </a:extLst>
          </p:cNvPr>
          <p:cNvSpPr txBox="1"/>
          <p:nvPr/>
        </p:nvSpPr>
        <p:spPr>
          <a:xfrm>
            <a:off x="9557707" y="1087643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F4643B7-FF6A-DF49-9C78-EEB248F66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61499" y="92468"/>
            <a:ext cx="927355" cy="9273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E6CD738-9946-0046-AD1C-1568BF439941}"/>
              </a:ext>
            </a:extLst>
          </p:cNvPr>
          <p:cNvSpPr txBox="1"/>
          <p:nvPr/>
        </p:nvSpPr>
        <p:spPr>
          <a:xfrm>
            <a:off x="12543750" y="1173708"/>
            <a:ext cx="2098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Release Pipelines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5638860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60B34AB-E55F-5543-B2C5-7F39136B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44E7208-F2FB-AF49-92C2-87055727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45" y="2986714"/>
            <a:ext cx="12839700" cy="4241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B3C1A7A7-E3F3-6A4C-838C-62EA72982B3C}"/>
              </a:ext>
            </a:extLst>
          </p:cNvPr>
          <p:cNvSpPr/>
          <p:nvPr/>
        </p:nvSpPr>
        <p:spPr>
          <a:xfrm>
            <a:off x="1005840" y="1549231"/>
            <a:ext cx="12772505" cy="9247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To achieve </a:t>
            </a:r>
            <a:r>
              <a:rPr lang="en-US" sz="4000" dirty="0">
                <a:solidFill>
                  <a:srgbClr val="FFFF00"/>
                </a:solidFill>
              </a:rPr>
              <a:t>Continuous Delivery </a:t>
            </a:r>
            <a:r>
              <a:rPr lang="en-US" sz="4000" dirty="0"/>
              <a:t>we use Release Pipelines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259" y="423287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0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89C5B12-C900-B440-91C2-D0878CDA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7B9EDA2-46A9-7A45-8A0A-0F5C83E5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89" y="1770848"/>
            <a:ext cx="12725400" cy="518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259" y="423287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298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3">
            <a:extLst>
              <a:ext uri="{FF2B5EF4-FFF2-40B4-BE49-F238E27FC236}">
                <a16:creationId xmlns:a16="http://schemas.microsoft.com/office/drawing/2014/main" xmlns="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8005267" y="-115184"/>
            <a:ext cx="6593848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xmlns="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28806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100" y="-3097"/>
            <a:ext cx="830492" cy="8304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C10EE702-51E9-264B-8B4F-103E80430676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833330" y="412149"/>
            <a:ext cx="1285770" cy="274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xmlns="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8216" y="999977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7513" y="1820545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B61A1D4B-DC29-5D46-BDB4-D7B15672D64D}"/>
              </a:ext>
            </a:extLst>
          </p:cNvPr>
          <p:cNvSpPr/>
          <p:nvPr/>
        </p:nvSpPr>
        <p:spPr>
          <a:xfrm>
            <a:off x="47951" y="891052"/>
            <a:ext cx="14415232" cy="6665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3F47A8D4-785B-B54C-91F0-C77561B5F75C}"/>
              </a:ext>
            </a:extLst>
          </p:cNvPr>
          <p:cNvSpPr txBox="1"/>
          <p:nvPr/>
        </p:nvSpPr>
        <p:spPr>
          <a:xfrm>
            <a:off x="68281" y="927552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4BD65B8E-A73A-6B47-9D25-673B6E40A907}"/>
              </a:ext>
            </a:extLst>
          </p:cNvPr>
          <p:cNvSpPr/>
          <p:nvPr/>
        </p:nvSpPr>
        <p:spPr>
          <a:xfrm>
            <a:off x="1848599" y="999196"/>
            <a:ext cx="12428973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7C3B094D-A3FA-9F4D-8F26-F4D23DBAC7A3}"/>
              </a:ext>
            </a:extLst>
          </p:cNvPr>
          <p:cNvSpPr txBox="1"/>
          <p:nvPr/>
        </p:nvSpPr>
        <p:spPr>
          <a:xfrm>
            <a:off x="2588732" y="98680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78ED9DDA-73A6-9846-8554-7320D380815B}"/>
              </a:ext>
            </a:extLst>
          </p:cNvPr>
          <p:cNvSpPr txBox="1"/>
          <p:nvPr/>
        </p:nvSpPr>
        <p:spPr>
          <a:xfrm>
            <a:off x="2663433" y="1756298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9B85D1E5-AB5D-204A-A2F7-A5D2D201F588}"/>
              </a:ext>
            </a:extLst>
          </p:cNvPr>
          <p:cNvSpPr txBox="1"/>
          <p:nvPr/>
        </p:nvSpPr>
        <p:spPr>
          <a:xfrm>
            <a:off x="2854243" y="-597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23459D8C-EF4B-1442-8B30-9F34BAB73744}"/>
              </a:ext>
            </a:extLst>
          </p:cNvPr>
          <p:cNvSpPr txBox="1"/>
          <p:nvPr/>
        </p:nvSpPr>
        <p:spPr>
          <a:xfrm>
            <a:off x="725900" y="-44349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739" y="3378395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16EBC213-F38E-0C4F-A36D-755A074D583A}"/>
              </a:ext>
            </a:extLst>
          </p:cNvPr>
          <p:cNvSpPr txBox="1"/>
          <p:nvPr/>
        </p:nvSpPr>
        <p:spPr>
          <a:xfrm>
            <a:off x="-190183" y="4278472"/>
            <a:ext cx="204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Azure Container Registry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5F807A5-61A6-374E-AFDC-C13D1FD2A6BC}"/>
              </a:ext>
            </a:extLst>
          </p:cNvPr>
          <p:cNvSpPr/>
          <p:nvPr/>
        </p:nvSpPr>
        <p:spPr>
          <a:xfrm>
            <a:off x="1972030" y="1756298"/>
            <a:ext cx="2963113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3D0B3CCB-5EC3-B443-AE07-66B7967DF09D}"/>
              </a:ext>
            </a:extLst>
          </p:cNvPr>
          <p:cNvSpPr/>
          <p:nvPr/>
        </p:nvSpPr>
        <p:spPr>
          <a:xfrm>
            <a:off x="2165830" y="2653047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AD86399-09A9-B44E-988A-E6A59BC42BC8}"/>
              </a:ext>
            </a:extLst>
          </p:cNvPr>
          <p:cNvSpPr/>
          <p:nvPr/>
        </p:nvSpPr>
        <p:spPr>
          <a:xfrm>
            <a:off x="167217" y="4825194"/>
            <a:ext cx="14092122" cy="258958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31968" y="482777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B1D14ADD-2D62-2942-8888-E25FBEFF5841}"/>
              </a:ext>
            </a:extLst>
          </p:cNvPr>
          <p:cNvSpPr txBox="1"/>
          <p:nvPr/>
        </p:nvSpPr>
        <p:spPr>
          <a:xfrm>
            <a:off x="11212049" y="4778526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A41E47F5-4998-D946-86E5-EAF5B252FF70}"/>
              </a:ext>
            </a:extLst>
          </p:cNvPr>
          <p:cNvGrpSpPr/>
          <p:nvPr/>
        </p:nvGrpSpPr>
        <p:grpSpPr>
          <a:xfrm>
            <a:off x="294080" y="5462931"/>
            <a:ext cx="3428098" cy="1662066"/>
            <a:chOff x="5441025" y="4573632"/>
            <a:chExt cx="3428098" cy="166206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xmlns="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xmlns="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xmlns="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xmlns="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xmlns="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xmlns="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C020308C-CAE0-A44F-91CF-6BBB1ED36FE7}"/>
                </a:ext>
              </a:extLst>
            </p:cNvPr>
            <p:cNvSpPr txBox="1"/>
            <p:nvPr/>
          </p:nvSpPr>
          <p:spPr>
            <a:xfrm>
              <a:off x="6107126" y="4591359"/>
              <a:ext cx="1478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 namespace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3A5419BF-D689-B94E-8410-FCA6EAD3FBEE}"/>
              </a:ext>
            </a:extLst>
          </p:cNvPr>
          <p:cNvSpPr/>
          <p:nvPr/>
        </p:nvSpPr>
        <p:spPr>
          <a:xfrm>
            <a:off x="3460326" y="459491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0EDE66B9-0F85-A844-8082-FC6A17FE6929}"/>
              </a:ext>
            </a:extLst>
          </p:cNvPr>
          <p:cNvSpPr/>
          <p:nvPr/>
        </p:nvSpPr>
        <p:spPr>
          <a:xfrm>
            <a:off x="1250610" y="435437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C46F67F9-DC56-4142-B639-B7A143322C93}"/>
              </a:ext>
            </a:extLst>
          </p:cNvPr>
          <p:cNvSpPr/>
          <p:nvPr/>
        </p:nvSpPr>
        <p:spPr>
          <a:xfrm>
            <a:off x="1180683" y="306677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401F5D09-CD0C-7F49-8F58-BA5B8B8D3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865" y="1353014"/>
            <a:ext cx="540437" cy="540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7F893B62-C62C-BB4A-99FC-310F8515EE63}"/>
              </a:ext>
            </a:extLst>
          </p:cNvPr>
          <p:cNvSpPr txBox="1"/>
          <p:nvPr/>
        </p:nvSpPr>
        <p:spPr>
          <a:xfrm>
            <a:off x="5881140" y="1288228"/>
            <a:ext cx="2461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 Pipelines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0B63E615-1322-0B4F-9366-C5D67DBD4335}"/>
              </a:ext>
            </a:extLst>
          </p:cNvPr>
          <p:cNvSpPr/>
          <p:nvPr/>
        </p:nvSpPr>
        <p:spPr>
          <a:xfrm>
            <a:off x="5180408" y="1283231"/>
            <a:ext cx="8747863" cy="2174792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xmlns="" id="{DD1AABDE-339C-424A-A913-22714AB78CF9}"/>
              </a:ext>
            </a:extLst>
          </p:cNvPr>
          <p:cNvSpPr/>
          <p:nvPr/>
        </p:nvSpPr>
        <p:spPr>
          <a:xfrm>
            <a:off x="5407072" y="2607160"/>
            <a:ext cx="1044804" cy="7264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</a:t>
            </a:r>
          </a:p>
        </p:txBody>
      </p:sp>
      <p:pic>
        <p:nvPicPr>
          <p:cNvPr id="64" name="Graphic 63" descr="Programmer">
            <a:extLst>
              <a:ext uri="{FF2B5EF4-FFF2-40B4-BE49-F238E27FC236}">
                <a16:creationId xmlns:a16="http://schemas.microsoft.com/office/drawing/2014/main" xmlns="" id="{91DAF086-FC26-2441-BA94-C9021BFCD58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15826" y="1265192"/>
            <a:ext cx="900707" cy="900707"/>
          </a:xfrm>
          <a:prstGeom prst="rect">
            <a:avLst/>
          </a:prstGeom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xmlns="" id="{28826F79-EDEB-E94E-A5BD-CE73BF7533DD}"/>
              </a:ext>
            </a:extLst>
          </p:cNvPr>
          <p:cNvSpPr/>
          <p:nvPr/>
        </p:nvSpPr>
        <p:spPr>
          <a:xfrm>
            <a:off x="9309400" y="1418012"/>
            <a:ext cx="1044804" cy="726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QA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xmlns="" id="{79C56981-2C4A-D443-9FD3-EA6743B41578}"/>
              </a:ext>
            </a:extLst>
          </p:cNvPr>
          <p:cNvSpPr/>
          <p:nvPr/>
        </p:nvSpPr>
        <p:spPr>
          <a:xfrm>
            <a:off x="9335904" y="2568617"/>
            <a:ext cx="1044804" cy="7264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Staging</a:t>
            </a:r>
          </a:p>
        </p:txBody>
      </p:sp>
      <p:pic>
        <p:nvPicPr>
          <p:cNvPr id="67" name="Graphic 66" descr="Programmer">
            <a:extLst>
              <a:ext uri="{FF2B5EF4-FFF2-40B4-BE49-F238E27FC236}">
                <a16:creationId xmlns:a16="http://schemas.microsoft.com/office/drawing/2014/main" xmlns="" id="{5B629884-DE56-2A4F-957A-A0DCFBAF479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78160" y="2358501"/>
            <a:ext cx="977137" cy="977137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xmlns="" id="{729F88E9-34E6-E841-8A96-B5AECC70458F}"/>
              </a:ext>
            </a:extLst>
          </p:cNvPr>
          <p:cNvSpPr/>
          <p:nvPr/>
        </p:nvSpPr>
        <p:spPr>
          <a:xfrm>
            <a:off x="12734496" y="2575886"/>
            <a:ext cx="1044804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Prod</a:t>
            </a:r>
          </a:p>
        </p:txBody>
      </p:sp>
      <p:pic>
        <p:nvPicPr>
          <p:cNvPr id="69" name="Graphic 68" descr="Programmer">
            <a:extLst>
              <a:ext uri="{FF2B5EF4-FFF2-40B4-BE49-F238E27FC236}">
                <a16:creationId xmlns:a16="http://schemas.microsoft.com/office/drawing/2014/main" xmlns="" id="{782B0AC6-513D-F04A-AF5E-46DC830ECBC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63656" y="2423312"/>
            <a:ext cx="900707" cy="9007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4BCBC195-79D3-A64D-AFE7-F62DB3697EE2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6451876" y="1715546"/>
            <a:ext cx="2063950" cy="12548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50DA79DB-DB68-464C-ACE3-838009789798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 flipV="1">
            <a:off x="6451876" y="2873666"/>
            <a:ext cx="2011780" cy="966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A38D4203-8508-9F4A-AC73-DB101608E168}"/>
              </a:ext>
            </a:extLst>
          </p:cNvPr>
          <p:cNvCxnSpPr>
            <a:cxnSpLocks/>
          </p:cNvCxnSpPr>
          <p:nvPr/>
        </p:nvCxnSpPr>
        <p:spPr>
          <a:xfrm>
            <a:off x="10648125" y="3011334"/>
            <a:ext cx="1083457" cy="4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B4AF9F63-5CD1-9F43-844D-983DE216CFD6}"/>
              </a:ext>
            </a:extLst>
          </p:cNvPr>
          <p:cNvGrpSpPr/>
          <p:nvPr/>
        </p:nvGrpSpPr>
        <p:grpSpPr>
          <a:xfrm>
            <a:off x="3833495" y="5470378"/>
            <a:ext cx="3428098" cy="1673355"/>
            <a:chOff x="5441025" y="4562343"/>
            <a:chExt cx="3428098" cy="167335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3CCCFE53-C53B-E14A-920E-3C87368B005E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Google Shape;660;p35">
              <a:extLst>
                <a:ext uri="{FF2B5EF4-FFF2-40B4-BE49-F238E27FC236}">
                  <a16:creationId xmlns:a16="http://schemas.microsoft.com/office/drawing/2014/main" xmlns="" id="{E1DECA71-CF2D-8444-857A-9F9289EBA9D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637;p35">
              <a:extLst>
                <a:ext uri="{FF2B5EF4-FFF2-40B4-BE49-F238E27FC236}">
                  <a16:creationId xmlns:a16="http://schemas.microsoft.com/office/drawing/2014/main" xmlns="" id="{7FBE82E8-C7A1-E647-9563-31E305FCBB53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638;p35">
              <a:extLst>
                <a:ext uri="{FF2B5EF4-FFF2-40B4-BE49-F238E27FC236}">
                  <a16:creationId xmlns:a16="http://schemas.microsoft.com/office/drawing/2014/main" xmlns="" id="{5EE966C2-079B-6841-A81D-B7C94466875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xmlns="" id="{1D91EC92-AB18-E146-94EF-0093C950B600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xmlns="" id="{D2D73D57-F98F-0F44-802A-B4EF1EDF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80F5F195-EEEE-0247-A1E8-90FD51333C0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78" name="Google Shape;635;p35">
              <a:extLst>
                <a:ext uri="{FF2B5EF4-FFF2-40B4-BE49-F238E27FC236}">
                  <a16:creationId xmlns:a16="http://schemas.microsoft.com/office/drawing/2014/main" xmlns="" id="{E16C0F74-54C8-8847-8606-0A5C157944F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ADB287AB-8FA4-CC42-A363-EF69470995D0}"/>
                </a:ext>
              </a:extLst>
            </p:cNvPr>
            <p:cNvSpPr txBox="1"/>
            <p:nvPr/>
          </p:nvSpPr>
          <p:spPr>
            <a:xfrm>
              <a:off x="5998898" y="4562343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qa</a:t>
              </a:r>
              <a:r>
                <a:rPr lang="en-US" sz="1600" dirty="0"/>
                <a:t> namespace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5E62B99B-28BA-1945-A144-9E899B852DE0}"/>
              </a:ext>
            </a:extLst>
          </p:cNvPr>
          <p:cNvGrpSpPr/>
          <p:nvPr/>
        </p:nvGrpSpPr>
        <p:grpSpPr>
          <a:xfrm>
            <a:off x="7316811" y="5440559"/>
            <a:ext cx="3428098" cy="1684438"/>
            <a:chOff x="5441025" y="4551260"/>
            <a:chExt cx="3428098" cy="168443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xmlns="" id="{4056151C-594F-E048-9E5A-9D8671044CCA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oogle Shape;660;p35">
              <a:extLst>
                <a:ext uri="{FF2B5EF4-FFF2-40B4-BE49-F238E27FC236}">
                  <a16:creationId xmlns:a16="http://schemas.microsoft.com/office/drawing/2014/main" xmlns="" id="{4276D062-EF9D-0E4D-B339-46949DBC1BA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637;p35">
              <a:extLst>
                <a:ext uri="{FF2B5EF4-FFF2-40B4-BE49-F238E27FC236}">
                  <a16:creationId xmlns:a16="http://schemas.microsoft.com/office/drawing/2014/main" xmlns="" id="{64F5E0DE-71AE-EB40-8FFF-F1E6E340250E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638;p35">
              <a:extLst>
                <a:ext uri="{FF2B5EF4-FFF2-40B4-BE49-F238E27FC236}">
                  <a16:creationId xmlns:a16="http://schemas.microsoft.com/office/drawing/2014/main" xmlns="" id="{1D054CEF-9278-7344-9CBA-8D6B497BD855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xmlns="" id="{EAF537F7-742C-6448-8486-AC7BF2E19F5B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xmlns="" id="{B99517F4-42AE-2140-92E0-8DA5CFC78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xmlns="" id="{884017EC-431D-004A-B298-1B87E19313F5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88" name="Google Shape;635;p35">
              <a:extLst>
                <a:ext uri="{FF2B5EF4-FFF2-40B4-BE49-F238E27FC236}">
                  <a16:creationId xmlns:a16="http://schemas.microsoft.com/office/drawing/2014/main" xmlns="" id="{B64B6AF7-D22B-E542-A65A-A28F974D0A91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xmlns="" id="{A6BD4E2F-1583-5548-9DEA-0994B5785467}"/>
                </a:ext>
              </a:extLst>
            </p:cNvPr>
            <p:cNvSpPr txBox="1"/>
            <p:nvPr/>
          </p:nvSpPr>
          <p:spPr>
            <a:xfrm>
              <a:off x="5962304" y="4551260"/>
              <a:ext cx="1811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Staging namespace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59546F33-4E48-B142-A1E5-B188524EB3D8}"/>
              </a:ext>
            </a:extLst>
          </p:cNvPr>
          <p:cNvGrpSpPr/>
          <p:nvPr/>
        </p:nvGrpSpPr>
        <p:grpSpPr>
          <a:xfrm>
            <a:off x="10789671" y="5440559"/>
            <a:ext cx="3428098" cy="1684438"/>
            <a:chOff x="5441025" y="4551260"/>
            <a:chExt cx="3428098" cy="168443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58155B8C-9AD2-E645-821B-9B815AD2ADF4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Google Shape;660;p35">
              <a:extLst>
                <a:ext uri="{FF2B5EF4-FFF2-40B4-BE49-F238E27FC236}">
                  <a16:creationId xmlns:a16="http://schemas.microsoft.com/office/drawing/2014/main" xmlns="" id="{7342EA92-8CF9-C64A-9318-7CF7FA316A0A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637;p35">
              <a:extLst>
                <a:ext uri="{FF2B5EF4-FFF2-40B4-BE49-F238E27FC236}">
                  <a16:creationId xmlns:a16="http://schemas.microsoft.com/office/drawing/2014/main" xmlns="" id="{1FF82828-2D4A-4B4F-87B4-7F0D0F3D26A2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638;p35">
              <a:extLst>
                <a:ext uri="{FF2B5EF4-FFF2-40B4-BE49-F238E27FC236}">
                  <a16:creationId xmlns:a16="http://schemas.microsoft.com/office/drawing/2014/main" xmlns="" id="{D8FF8187-3D9D-7242-B479-030DD4D206B4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xmlns="" id="{FC2F6DF1-AB2A-C045-A5F8-639FFA2D3077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xmlns="" id="{F6551AAE-644D-E94B-AB29-6CA05AC56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9F2017C1-EDC4-FE45-936B-9917F0598DA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99" name="Google Shape;635;p35">
              <a:extLst>
                <a:ext uri="{FF2B5EF4-FFF2-40B4-BE49-F238E27FC236}">
                  <a16:creationId xmlns:a16="http://schemas.microsoft.com/office/drawing/2014/main" xmlns="" id="{35C5ECDE-899F-BF42-83BE-6D14670A65C7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xmlns="" id="{40C57FA0-3B01-F74F-82CB-550E3487888D}"/>
                </a:ext>
              </a:extLst>
            </p:cNvPr>
            <p:cNvSpPr txBox="1"/>
            <p:nvPr/>
          </p:nvSpPr>
          <p:spPr>
            <a:xfrm>
              <a:off x="5962304" y="4551260"/>
              <a:ext cx="1569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 namespace</a:t>
              </a:r>
            </a:p>
          </p:txBody>
        </p:sp>
      </p:grpSp>
      <p:pic>
        <p:nvPicPr>
          <p:cNvPr id="113" name="Graphic 112" descr="Programmer">
            <a:extLst>
              <a:ext uri="{FF2B5EF4-FFF2-40B4-BE49-F238E27FC236}">
                <a16:creationId xmlns:a16="http://schemas.microsoft.com/office/drawing/2014/main" xmlns="" id="{0FE1E850-C7FA-6644-A8FE-F6B45E2F8CF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40725" y="1265643"/>
            <a:ext cx="900707" cy="900707"/>
          </a:xfrm>
          <a:prstGeom prst="rect">
            <a:avLst/>
          </a:prstGeom>
        </p:spPr>
      </p:pic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xmlns="" id="{6EC4629A-DD0A-834D-A89E-1B31795C1E6D}"/>
              </a:ext>
            </a:extLst>
          </p:cNvPr>
          <p:cNvCxnSpPr>
            <a:stCxn id="4" idx="3"/>
            <a:endCxn id="9" idx="0"/>
          </p:cNvCxnSpPr>
          <p:nvPr/>
        </p:nvCxnSpPr>
        <p:spPr>
          <a:xfrm>
            <a:off x="2949592" y="412149"/>
            <a:ext cx="451695" cy="224089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xmlns="" id="{1724947C-3A2E-CF4F-BC09-6CC568A36816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815360" y="3016251"/>
            <a:ext cx="1350471" cy="466004"/>
          </a:xfrm>
          <a:prstGeom prst="bentConnector3">
            <a:avLst>
              <a:gd name="adj1" fmla="val 1010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xmlns="" id="{D11BF7F0-CD7A-A746-B255-8F2FAF7F532E}"/>
              </a:ext>
            </a:extLst>
          </p:cNvPr>
          <p:cNvCxnSpPr>
            <a:stCxn id="9" idx="3"/>
            <a:endCxn id="63" idx="1"/>
          </p:cNvCxnSpPr>
          <p:nvPr/>
        </p:nvCxnSpPr>
        <p:spPr>
          <a:xfrm flipV="1">
            <a:off x="4636743" y="2970364"/>
            <a:ext cx="770329" cy="458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xmlns="" id="{FEED2409-E7D1-BF4B-BAB6-761638F8D294}"/>
              </a:ext>
            </a:extLst>
          </p:cNvPr>
          <p:cNvCxnSpPr>
            <a:cxnSpLocks/>
            <a:stCxn id="63" idx="2"/>
            <a:endCxn id="31" idx="0"/>
          </p:cNvCxnSpPr>
          <p:nvPr/>
        </p:nvCxnSpPr>
        <p:spPr>
          <a:xfrm rot="5400000">
            <a:off x="2904121" y="2437577"/>
            <a:ext cx="2129363" cy="3921345"/>
          </a:xfrm>
          <a:prstGeom prst="bentConnector3">
            <a:avLst>
              <a:gd name="adj1" fmla="val 524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xmlns="" id="{B35870DF-3808-6243-B81D-9CFC11DE776B}"/>
              </a:ext>
            </a:extLst>
          </p:cNvPr>
          <p:cNvCxnSpPr>
            <a:cxnSpLocks/>
            <a:stCxn id="66" idx="3"/>
          </p:cNvCxnSpPr>
          <p:nvPr/>
        </p:nvCxnSpPr>
        <p:spPr>
          <a:xfrm flipH="1">
            <a:off x="9097174" y="2931821"/>
            <a:ext cx="1283534" cy="2508739"/>
          </a:xfrm>
          <a:prstGeom prst="bentConnector4">
            <a:avLst>
              <a:gd name="adj1" fmla="val -17810"/>
              <a:gd name="adj2" fmla="val 693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xmlns="" id="{9882A12C-ECCA-BA40-931B-ED0E4857105F}"/>
              </a:ext>
            </a:extLst>
          </p:cNvPr>
          <p:cNvCxnSpPr>
            <a:cxnSpLocks/>
            <a:stCxn id="65" idx="2"/>
            <a:endCxn id="71" idx="0"/>
          </p:cNvCxnSpPr>
          <p:nvPr/>
        </p:nvCxnSpPr>
        <p:spPr>
          <a:xfrm rot="5400000">
            <a:off x="6021050" y="1670914"/>
            <a:ext cx="3337247" cy="4284258"/>
          </a:xfrm>
          <a:prstGeom prst="bentConnector3">
            <a:avLst>
              <a:gd name="adj1" fmla="val 714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xmlns="" id="{7B5707DB-D26B-BF41-9B7E-FBE84399BFB2}"/>
              </a:ext>
            </a:extLst>
          </p:cNvPr>
          <p:cNvCxnSpPr>
            <a:stCxn id="68" idx="2"/>
          </p:cNvCxnSpPr>
          <p:nvPr/>
        </p:nvCxnSpPr>
        <p:spPr>
          <a:xfrm rot="5400000">
            <a:off x="11811177" y="3994837"/>
            <a:ext cx="2138265" cy="753178"/>
          </a:xfrm>
          <a:prstGeom prst="bentConnector3">
            <a:avLst>
              <a:gd name="adj1" fmla="val 592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xmlns="" id="{6441895F-5A5F-CC45-8CDA-CB9C4843336C}"/>
              </a:ext>
            </a:extLst>
          </p:cNvPr>
          <p:cNvCxnSpPr>
            <a:cxnSpLocks/>
            <a:stCxn id="56" idx="3"/>
            <a:endCxn id="39" idx="0"/>
          </p:cNvCxnSpPr>
          <p:nvPr/>
        </p:nvCxnSpPr>
        <p:spPr>
          <a:xfrm>
            <a:off x="1303950" y="3910001"/>
            <a:ext cx="395664" cy="15706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xmlns="" id="{91F72FE5-14F6-B64A-BF5F-D8E5371A1BC4}"/>
              </a:ext>
            </a:extLst>
          </p:cNvPr>
          <p:cNvCxnSpPr>
            <a:stCxn id="56" idx="3"/>
            <a:endCxn id="79" idx="0"/>
          </p:cNvCxnSpPr>
          <p:nvPr/>
        </p:nvCxnSpPr>
        <p:spPr>
          <a:xfrm>
            <a:off x="1303950" y="3910001"/>
            <a:ext cx="3778473" cy="156037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xmlns="" id="{BE06A136-C917-254A-9B20-F01DA906503D}"/>
              </a:ext>
            </a:extLst>
          </p:cNvPr>
          <p:cNvCxnSpPr>
            <a:stCxn id="56" idx="3"/>
            <a:endCxn id="89" idx="0"/>
          </p:cNvCxnSpPr>
          <p:nvPr/>
        </p:nvCxnSpPr>
        <p:spPr>
          <a:xfrm>
            <a:off x="1303950" y="3910001"/>
            <a:ext cx="7439997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xmlns="" id="{02D74C0B-9CE6-5245-90BB-2D2092F8D43F}"/>
              </a:ext>
            </a:extLst>
          </p:cNvPr>
          <p:cNvCxnSpPr>
            <a:stCxn id="56" idx="3"/>
            <a:endCxn id="100" idx="0"/>
          </p:cNvCxnSpPr>
          <p:nvPr/>
        </p:nvCxnSpPr>
        <p:spPr>
          <a:xfrm>
            <a:off x="1303950" y="3910001"/>
            <a:ext cx="10791766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xmlns="" id="{31E10B21-85D3-9D4A-B63D-8BC758697D6B}"/>
              </a:ext>
            </a:extLst>
          </p:cNvPr>
          <p:cNvSpPr/>
          <p:nvPr/>
        </p:nvSpPr>
        <p:spPr>
          <a:xfrm>
            <a:off x="4843846" y="256978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xmlns="" id="{F3A30754-29C7-FC4E-B922-D29CA6BBB588}"/>
              </a:ext>
            </a:extLst>
          </p:cNvPr>
          <p:cNvSpPr/>
          <p:nvPr/>
        </p:nvSpPr>
        <p:spPr>
          <a:xfrm>
            <a:off x="2078793" y="491050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xmlns="" id="{5FAAA2F7-CC4E-8B4C-8032-FE70051D9AF4}"/>
              </a:ext>
            </a:extLst>
          </p:cNvPr>
          <p:cNvSpPr/>
          <p:nvPr/>
        </p:nvSpPr>
        <p:spPr>
          <a:xfrm>
            <a:off x="7483851" y="181715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xmlns="" id="{D438E380-D863-1541-89AE-E81D971604D5}"/>
              </a:ext>
            </a:extLst>
          </p:cNvPr>
          <p:cNvSpPr/>
          <p:nvPr/>
        </p:nvSpPr>
        <p:spPr>
          <a:xfrm>
            <a:off x="1249844" y="487085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xmlns="" id="{5C5C8A9B-706A-4449-BE0A-94EDE0055AD7}"/>
              </a:ext>
            </a:extLst>
          </p:cNvPr>
          <p:cNvSpPr/>
          <p:nvPr/>
        </p:nvSpPr>
        <p:spPr>
          <a:xfrm>
            <a:off x="5610230" y="493876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xmlns="" id="{344636F8-E458-FE40-9E63-74EE853CA0F8}"/>
              </a:ext>
            </a:extLst>
          </p:cNvPr>
          <p:cNvSpPr/>
          <p:nvPr/>
        </p:nvSpPr>
        <p:spPr>
          <a:xfrm>
            <a:off x="4636812" y="4933022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xmlns="" id="{3AD6629A-47ED-FA49-B16B-C194B83FC351}"/>
              </a:ext>
            </a:extLst>
          </p:cNvPr>
          <p:cNvSpPr/>
          <p:nvPr/>
        </p:nvSpPr>
        <p:spPr>
          <a:xfrm>
            <a:off x="7459810" y="2935356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xmlns="" id="{39D2F9F6-9FCC-8C4B-809B-E30AE1ACE6C4}"/>
              </a:ext>
            </a:extLst>
          </p:cNvPr>
          <p:cNvSpPr/>
          <p:nvPr/>
        </p:nvSpPr>
        <p:spPr>
          <a:xfrm>
            <a:off x="9187672" y="498337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xmlns="" id="{3E00EE51-F304-094D-AC7B-B0FB8C56A40F}"/>
              </a:ext>
            </a:extLst>
          </p:cNvPr>
          <p:cNvSpPr/>
          <p:nvPr/>
        </p:nvSpPr>
        <p:spPr>
          <a:xfrm>
            <a:off x="8031496" y="49738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xmlns="" id="{1C916A92-08ED-A54A-B49E-585BC7F49B19}"/>
              </a:ext>
            </a:extLst>
          </p:cNvPr>
          <p:cNvSpPr/>
          <p:nvPr/>
        </p:nvSpPr>
        <p:spPr>
          <a:xfrm>
            <a:off x="10925895" y="266224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xmlns="" id="{4476CBF2-75B8-4B46-B977-9AD1C9633CB0}"/>
              </a:ext>
            </a:extLst>
          </p:cNvPr>
          <p:cNvSpPr/>
          <p:nvPr/>
        </p:nvSpPr>
        <p:spPr>
          <a:xfrm>
            <a:off x="12616995" y="51205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xmlns="" id="{7AC452AC-7500-FA45-8ADC-09AD3357E302}"/>
              </a:ext>
            </a:extLst>
          </p:cNvPr>
          <p:cNvSpPr/>
          <p:nvPr/>
        </p:nvSpPr>
        <p:spPr>
          <a:xfrm>
            <a:off x="11248963" y="5114960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22042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  <p:bldP spid="20" grpId="0" animBg="1"/>
      <p:bldP spid="9" grpId="0" animBg="1"/>
      <p:bldP spid="26" grpId="0" animBg="1"/>
      <p:bldP spid="29" grpId="0"/>
      <p:bldP spid="24" grpId="0" animBg="1"/>
      <p:bldP spid="55" grpId="0" animBg="1"/>
      <p:bldP spid="58" grpId="0" animBg="1"/>
      <p:bldP spid="48" grpId="0"/>
      <p:bldP spid="62" grpId="0" animBg="1"/>
      <p:bldP spid="63" grpId="0" animBg="1"/>
      <p:bldP spid="65" grpId="0" animBg="1"/>
      <p:bldP spid="66" grpId="0" animBg="1"/>
      <p:bldP spid="68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97118"/>
            <a:ext cx="12618720" cy="1188851"/>
          </a:xfrm>
        </p:spPr>
        <p:txBody>
          <a:bodyPr/>
          <a:lstStyle/>
          <a:p>
            <a:r>
              <a:rPr lang="en-US" dirty="0"/>
              <a:t>Azure Release Pipelines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70E5861-8572-6144-91EA-DB599A796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52" y="945959"/>
            <a:ext cx="13967791" cy="63376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259" y="423287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185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794197-7991-9043-9644-061FEE185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Release Pipelines - </a:t>
            </a:r>
            <a:r>
              <a:rPr lang="en-US" dirty="0">
                <a:solidFill>
                  <a:srgbClr val="00B050"/>
                </a:solidFill>
              </a:rPr>
              <a:t>Releases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F7160B5-1E40-5A4B-B511-974528CBE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495"/>
            <a:ext cx="14630400" cy="5222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4440329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HTTP Application Routing Add On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xmlns="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A7AAFAEB-DB02-ED46-BC0A-C21B0807FBEB}"/>
              </a:ext>
            </a:extLst>
          </p:cNvPr>
          <p:cNvSpPr/>
          <p:nvPr/>
        </p:nvSpPr>
        <p:spPr>
          <a:xfrm>
            <a:off x="12064205" y="101277"/>
            <a:ext cx="2294626" cy="157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AKS Addon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712CC5E6-CA35-BC4F-96BF-B5D3F7136E88}"/>
              </a:ext>
            </a:extLst>
          </p:cNvPr>
          <p:cNvSpPr txBox="1">
            <a:spLocks/>
          </p:cNvSpPr>
          <p:nvPr/>
        </p:nvSpPr>
        <p:spPr>
          <a:xfrm>
            <a:off x="696273" y="5690211"/>
            <a:ext cx="12666518" cy="10895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000" b="1" dirty="0">
                <a:solidFill>
                  <a:srgbClr val="00B050"/>
                </a:solidFill>
              </a:rPr>
              <a:t>Ingress Controller + External DNS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32789375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534" y="1175355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HTTP Application Routing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70C0"/>
                </a:solidFill>
              </a:rPr>
              <a:t>Add On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Ingress  +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(Automatic Install)</a:t>
            </a:r>
            <a:r>
              <a:rPr lang="en-US" sz="3000" dirty="0">
                <a:solidFill>
                  <a:srgbClr val="00B050"/>
                </a:solidFill>
              </a:rPr>
              <a:t/>
            </a:r>
            <a:br>
              <a:rPr lang="en-US" sz="3000" dirty="0">
                <a:solidFill>
                  <a:srgbClr val="00B050"/>
                </a:solidFill>
              </a:rPr>
            </a:b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1692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9701" y="35629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E02B365-5C8A-1245-9867-5B141313E383}"/>
              </a:ext>
            </a:extLst>
          </p:cNvPr>
          <p:cNvSpPr txBox="1"/>
          <p:nvPr/>
        </p:nvSpPr>
        <p:spPr>
          <a:xfrm>
            <a:off x="11053294" y="42227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4564254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4562472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1CB11EC-8DF7-E542-BDA9-ACD664875F3C}"/>
              </a:ext>
            </a:extLst>
          </p:cNvPr>
          <p:cNvSpPr txBox="1"/>
          <p:nvPr/>
        </p:nvSpPr>
        <p:spPr>
          <a:xfrm>
            <a:off x="2310838" y="5539368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04868FF-9A9C-BD43-9F19-C3EA26273C39}"/>
              </a:ext>
            </a:extLst>
          </p:cNvPr>
          <p:cNvSpPr txBox="1"/>
          <p:nvPr/>
        </p:nvSpPr>
        <p:spPr>
          <a:xfrm>
            <a:off x="3741162" y="5679683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81FFEF3-9B8C-D14A-A426-89FCE4EE780B}"/>
              </a:ext>
            </a:extLst>
          </p:cNvPr>
          <p:cNvSpPr/>
          <p:nvPr/>
        </p:nvSpPr>
        <p:spPr>
          <a:xfrm>
            <a:off x="5644654" y="4524503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xmlns="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4654" y="46125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xmlns="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5134" y="460070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xmlns="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13067" y="456253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BF423340-386B-4348-A418-1C10CFC3BD6B}"/>
              </a:ext>
            </a:extLst>
          </p:cNvPr>
          <p:cNvSpPr/>
          <p:nvPr/>
        </p:nvSpPr>
        <p:spPr>
          <a:xfrm>
            <a:off x="10330337" y="1754350"/>
            <a:ext cx="3428098" cy="16135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xmlns="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xmlns="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xmlns="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xmlns="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463736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5080477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88751CC-6981-1644-9880-8D335D112E58}"/>
              </a:ext>
            </a:extLst>
          </p:cNvPr>
          <p:cNvSpPr txBox="1"/>
          <p:nvPr/>
        </p:nvSpPr>
        <p:spPr>
          <a:xfrm>
            <a:off x="187126" y="542247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080477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5082259"/>
            <a:ext cx="578278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579719" y="5209259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844819" y="5209259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520F8EED-D73B-2E45-8E23-93DA6481310F}"/>
              </a:ext>
            </a:extLst>
          </p:cNvPr>
          <p:cNvSpPr/>
          <p:nvPr/>
        </p:nvSpPr>
        <p:spPr>
          <a:xfrm>
            <a:off x="9544371" y="4524503"/>
            <a:ext cx="4173321" cy="14245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xmlns="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567976" y="46796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70702EC-7936-284B-818D-85014EF72D9D}"/>
              </a:ext>
            </a:extLst>
          </p:cNvPr>
          <p:cNvSpPr/>
          <p:nvPr/>
        </p:nvSpPr>
        <p:spPr>
          <a:xfrm>
            <a:off x="10810034" y="4779223"/>
            <a:ext cx="2751556" cy="7554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FFFF00"/>
                </a:solidFill>
              </a:rPr>
              <a:t>app1</a:t>
            </a:r>
            <a:r>
              <a:rPr lang="en-IN" sz="1600" dirty="0"/>
              <a:t>.7b8803340f38495c8402.centralus.aksapp.io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xmlns="" id="{CCC832BE-14B3-FB41-BF48-B45D9E96CE6F}"/>
              </a:ext>
            </a:extLst>
          </p:cNvPr>
          <p:cNvCxnSpPr>
            <a:cxnSpLocks/>
            <a:stCxn id="18" idx="2"/>
            <a:endCxn id="68" idx="2"/>
          </p:cNvCxnSpPr>
          <p:nvPr/>
        </p:nvCxnSpPr>
        <p:spPr>
          <a:xfrm rot="16200000" flipH="1">
            <a:off x="8667693" y="4257665"/>
            <a:ext cx="75832" cy="2681264"/>
          </a:xfrm>
          <a:prstGeom prst="bentConnector3">
            <a:avLst>
              <a:gd name="adj1" fmla="val 595497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xmlns="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10524506" y="5156943"/>
            <a:ext cx="285528" cy="101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xmlns="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H="1" flipV="1">
            <a:off x="10330337" y="2493928"/>
            <a:ext cx="3231253" cy="2663015"/>
          </a:xfrm>
          <a:prstGeom prst="bentConnector5">
            <a:avLst>
              <a:gd name="adj1" fmla="val -7075"/>
              <a:gd name="adj2" fmla="val 48112"/>
              <a:gd name="adj3" fmla="val 10707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E5F14F46-C34B-F349-B40A-BF84FF7278C2}"/>
              </a:ext>
            </a:extLst>
          </p:cNvPr>
          <p:cNvSpPr txBox="1"/>
          <p:nvPr/>
        </p:nvSpPr>
        <p:spPr>
          <a:xfrm>
            <a:off x="6333968" y="5532953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0CE9F1A6-3DE0-6847-8E22-C54F5B803AC5}"/>
              </a:ext>
            </a:extLst>
          </p:cNvPr>
          <p:cNvSpPr txBox="1"/>
          <p:nvPr/>
        </p:nvSpPr>
        <p:spPr>
          <a:xfrm>
            <a:off x="10780665" y="557298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5020" y="1240073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1AF716CA-79B8-3644-8E54-9A57CDD7F0E8}"/>
              </a:ext>
            </a:extLst>
          </p:cNvPr>
          <p:cNvSpPr/>
          <p:nvPr/>
        </p:nvSpPr>
        <p:spPr>
          <a:xfrm>
            <a:off x="5651663" y="2813563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xmlns="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8296" y="291846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xmlns="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8776" y="290664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xmlns="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26709" y="286848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601184" y="350346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xmlns="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858461" y="351520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C146548C-056C-AD4C-B6B2-0D19BB113314}"/>
              </a:ext>
            </a:extLst>
          </p:cNvPr>
          <p:cNvSpPr txBox="1"/>
          <p:nvPr/>
        </p:nvSpPr>
        <p:spPr>
          <a:xfrm>
            <a:off x="5507687" y="6103576"/>
            <a:ext cx="38393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HTTP Application Routing Add 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B7646655-EF7F-2E46-A5B5-092970E70660}"/>
              </a:ext>
            </a:extLst>
          </p:cNvPr>
          <p:cNvSpPr txBox="1"/>
          <p:nvPr/>
        </p:nvSpPr>
        <p:spPr>
          <a:xfrm>
            <a:off x="2280100" y="2133934"/>
            <a:ext cx="12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DNS Zones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xmlns="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301989" y="-169986"/>
            <a:ext cx="1666572" cy="4486689"/>
          </a:xfrm>
          <a:prstGeom prst="bentConnector3">
            <a:avLst>
              <a:gd name="adj1" fmla="val 11371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FC252309-0C04-7F47-B4F4-2ABA7BCACE77}"/>
              </a:ext>
            </a:extLst>
          </p:cNvPr>
          <p:cNvSpPr/>
          <p:nvPr/>
        </p:nvSpPr>
        <p:spPr>
          <a:xfrm>
            <a:off x="118910" y="4336597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</a:rPr>
              <a:t>app1.7b8803340f38495c8402.centralus.aksapp.io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F8F14C57-452A-514D-B480-7A5AD98187A7}"/>
              </a:ext>
            </a:extLst>
          </p:cNvPr>
          <p:cNvSpPr/>
          <p:nvPr/>
        </p:nvSpPr>
        <p:spPr>
          <a:xfrm>
            <a:off x="5414561" y="2619533"/>
            <a:ext cx="3954901" cy="3985970"/>
          </a:xfrm>
          <a:prstGeom prst="rect">
            <a:avLst/>
          </a:prstGeom>
          <a:noFill/>
          <a:ln w="92075" cap="sq">
            <a:solidFill>
              <a:srgbClr val="00B05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007E5AB0-BFDA-5542-BFAA-B2FA82BD328E}"/>
              </a:ext>
            </a:extLst>
          </p:cNvPr>
          <p:cNvSpPr txBox="1"/>
          <p:nvPr/>
        </p:nvSpPr>
        <p:spPr>
          <a:xfrm>
            <a:off x="6636372" y="3770796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6279DA0F-DE57-0547-91DD-CE1DEF0C76FE}"/>
              </a:ext>
            </a:extLst>
          </p:cNvPr>
          <p:cNvSpPr/>
          <p:nvPr/>
        </p:nvSpPr>
        <p:spPr>
          <a:xfrm>
            <a:off x="3188127" y="693833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app1.7b8803340f38495c8402.centralus.aksapp.io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xmlns="" id="{8F2F049A-FAEC-8648-BAED-02B1FF2C87E9}"/>
              </a:ext>
            </a:extLst>
          </p:cNvPr>
          <p:cNvCxnSpPr>
            <a:stCxn id="68" idx="0"/>
            <a:endCxn id="66" idx="1"/>
          </p:cNvCxnSpPr>
          <p:nvPr/>
        </p:nvCxnSpPr>
        <p:spPr>
          <a:xfrm rot="16200000" flipV="1">
            <a:off x="7210784" y="1844235"/>
            <a:ext cx="1282971" cy="4387945"/>
          </a:xfrm>
          <a:prstGeom prst="bentConnector4">
            <a:avLst>
              <a:gd name="adj1" fmla="val 31361"/>
              <a:gd name="adj2" fmla="val 10257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3F527EF4-45AE-CE43-A1BC-3004FB9F349B}"/>
              </a:ext>
            </a:extLst>
          </p:cNvPr>
          <p:cNvSpPr/>
          <p:nvPr/>
        </p:nvSpPr>
        <p:spPr>
          <a:xfrm>
            <a:off x="3233393" y="1500641"/>
            <a:ext cx="386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B050"/>
                </a:solidFill>
              </a:rPr>
              <a:t>7b8803340f38495c8402.centralus.aksapp.io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60436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101" grpId="0"/>
      <p:bldP spid="48" grpId="0" animBg="1"/>
      <p:bldP spid="77" grpId="0"/>
      <p:bldP spid="86" grpId="0"/>
      <p:bldP spid="88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66" y="50243"/>
            <a:ext cx="13260268" cy="1065295"/>
          </a:xfrm>
        </p:spPr>
        <p:txBody>
          <a:bodyPr>
            <a:normAutofit/>
          </a:bodyPr>
          <a:lstStyle/>
          <a:p>
            <a:r>
              <a:rPr lang="en-US" dirty="0"/>
              <a:t>Ingress with External DNS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C491357-B03C-8649-8835-5467C5D6C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569" y="1092351"/>
            <a:ext cx="10531831" cy="60448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8FFE44-6908-B746-BDB4-C9F3622450F7}"/>
              </a:ext>
            </a:extLst>
          </p:cNvPr>
          <p:cNvSpPr/>
          <p:nvPr/>
        </p:nvSpPr>
        <p:spPr>
          <a:xfrm>
            <a:off x="4384964" y="4270664"/>
            <a:ext cx="9279081" cy="55071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xmlns="" id="{1217A845-5E85-484A-8FFD-FAE818CFEA32}"/>
              </a:ext>
            </a:extLst>
          </p:cNvPr>
          <p:cNvSpPr/>
          <p:nvPr/>
        </p:nvSpPr>
        <p:spPr>
          <a:xfrm>
            <a:off x="471497" y="5000668"/>
            <a:ext cx="3453651" cy="1605806"/>
          </a:xfrm>
          <a:prstGeom prst="wedgeRoundRectCallout">
            <a:avLst>
              <a:gd name="adj1" fmla="val 74148"/>
              <a:gd name="adj2" fmla="val -6716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help us to add DNS Record Set in Azure DNS Zones using k8s External DNS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35631CB-82A4-8740-A194-FA7C454882B4}"/>
              </a:ext>
            </a:extLst>
          </p:cNvPr>
          <p:cNvSpPr/>
          <p:nvPr/>
        </p:nvSpPr>
        <p:spPr>
          <a:xfrm>
            <a:off x="4838701" y="3030682"/>
            <a:ext cx="9708572" cy="55071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xmlns="" id="{0848E2DE-FF97-B24A-9DA9-3ECA356BE2EC}"/>
              </a:ext>
            </a:extLst>
          </p:cNvPr>
          <p:cNvSpPr/>
          <p:nvPr/>
        </p:nvSpPr>
        <p:spPr>
          <a:xfrm>
            <a:off x="274852" y="2285010"/>
            <a:ext cx="3453651" cy="2042062"/>
          </a:xfrm>
          <a:prstGeom prst="wedgeRoundRectCallout">
            <a:avLst>
              <a:gd name="adj1" fmla="val 93103"/>
              <a:gd name="adj2" fmla="val -1158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annotation will ensure the ingress service we are creating will be part Ingress Controller created using HTTP Application Routing Add 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182937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10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83AACB4-C445-8245-9826-0DD71815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Ingress Controller to Use?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62E30A-7464-984D-98FD-351E8B8EEE90}"/>
              </a:ext>
            </a:extLst>
          </p:cNvPr>
          <p:cNvSpPr/>
          <p:nvPr/>
        </p:nvSpPr>
        <p:spPr>
          <a:xfrm>
            <a:off x="749300" y="1461658"/>
            <a:ext cx="5816600" cy="7227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Nginx Ingress Controller (Open Source)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0249A81-44D3-9A44-AE7C-2766B3C470E5}"/>
              </a:ext>
            </a:extLst>
          </p:cNvPr>
          <p:cNvSpPr/>
          <p:nvPr/>
        </p:nvSpPr>
        <p:spPr>
          <a:xfrm>
            <a:off x="8331200" y="1461658"/>
            <a:ext cx="5816600" cy="7227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Application Gateway Ingress Controller (AGIC)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4628E3F-88C7-2741-8B2E-7DBB4501B9B8}"/>
              </a:ext>
            </a:extLst>
          </p:cNvPr>
          <p:cNvSpPr/>
          <p:nvPr/>
        </p:nvSpPr>
        <p:spPr>
          <a:xfrm>
            <a:off x="749300" y="25157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Free of cost, only uses AKS memory and </a:t>
            </a:r>
            <a:r>
              <a:rPr lang="en-US" dirty="0" err="1"/>
              <a:t>cpu</a:t>
            </a:r>
            <a:r>
              <a:rPr lang="en-US" dirty="0"/>
              <a:t> resources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2DCB468-0C40-904D-B69B-60C978F7F464}"/>
              </a:ext>
            </a:extLst>
          </p:cNvPr>
          <p:cNvSpPr/>
          <p:nvPr/>
        </p:nvSpPr>
        <p:spPr>
          <a:xfrm>
            <a:off x="8331200" y="25157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Very costly and still uses AKS memory and </a:t>
            </a:r>
            <a:r>
              <a:rPr lang="en-US" dirty="0" err="1"/>
              <a:t>cpu</a:t>
            </a:r>
            <a:r>
              <a:rPr lang="en-US" dirty="0"/>
              <a:t> resources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1BEE402-DBE2-114A-BF4E-CCB469CB4A40}"/>
              </a:ext>
            </a:extLst>
          </p:cNvPr>
          <p:cNvSpPr/>
          <p:nvPr/>
        </p:nvSpPr>
        <p:spPr>
          <a:xfrm>
            <a:off x="749300" y="33920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Stable and very very good open source community support.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5432060-AE23-7949-A09D-5774C2C79FF9}"/>
              </a:ext>
            </a:extLst>
          </p:cNvPr>
          <p:cNvSpPr/>
          <p:nvPr/>
        </p:nvSpPr>
        <p:spPr>
          <a:xfrm>
            <a:off x="8331200" y="33920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Recently launched and most of the features are in preview mode.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3895C83-EBD7-F046-8C8F-24543B01FDD9}"/>
              </a:ext>
            </a:extLst>
          </p:cNvPr>
          <p:cNvSpPr/>
          <p:nvPr/>
        </p:nvSpPr>
        <p:spPr>
          <a:xfrm>
            <a:off x="749300" y="4268359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Good for smaller workloads and smaller deployment foot print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B19C581-FD50-DF49-8EA0-F6BDB8956939}"/>
              </a:ext>
            </a:extLst>
          </p:cNvPr>
          <p:cNvSpPr/>
          <p:nvPr/>
        </p:nvSpPr>
        <p:spPr>
          <a:xfrm>
            <a:off x="8331200" y="4268359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Good for large scale workloads, at the same time who can afford the price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5259" y="423287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08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7400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Nodes &amp; Pods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xmlns="" id="{ADEAE1F2-98FF-414A-B23C-7D798A37432B}"/>
              </a:ext>
            </a:extLst>
          </p:cNvPr>
          <p:cNvSpPr/>
          <p:nvPr/>
        </p:nvSpPr>
        <p:spPr>
          <a:xfrm>
            <a:off x="4650217" y="211724"/>
            <a:ext cx="2391714" cy="196618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Cluster Autoscaler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4586C4EA-8624-9D4D-B997-3CE1E19E5FAF}"/>
              </a:ext>
            </a:extLst>
          </p:cNvPr>
          <p:cNvSpPr/>
          <p:nvPr/>
        </p:nvSpPr>
        <p:spPr>
          <a:xfrm>
            <a:off x="7482759" y="211724"/>
            <a:ext cx="2391714" cy="196618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Horizontal</a:t>
            </a:r>
          </a:p>
          <a:p>
            <a:pPr algn="ctr"/>
            <a:r>
              <a:rPr lang="en-US" sz="2600" dirty="0"/>
              <a:t>Pod</a:t>
            </a:r>
          </a:p>
          <a:p>
            <a:pPr algn="ctr"/>
            <a:r>
              <a:rPr lang="en-US" sz="2600" dirty="0"/>
              <a:t>Autoscaler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59" y="423287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3073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8F47009-05C4-C04B-847C-DE01FD79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093"/>
            <a:ext cx="12618720" cy="1188851"/>
          </a:xfrm>
        </p:spPr>
        <p:txBody>
          <a:bodyPr/>
          <a:lstStyle/>
          <a:p>
            <a:r>
              <a:rPr lang="en-US" dirty="0"/>
              <a:t>Azure AKS – Autoscaling Nodes &amp; Pods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928FA9C1-7297-9E4A-87BD-E2C4068CF2FB}"/>
              </a:ext>
            </a:extLst>
          </p:cNvPr>
          <p:cNvSpPr/>
          <p:nvPr/>
        </p:nvSpPr>
        <p:spPr>
          <a:xfrm>
            <a:off x="2593017" y="1503641"/>
            <a:ext cx="8421939" cy="5749159"/>
          </a:xfrm>
          <a:prstGeom prst="roundRect">
            <a:avLst>
              <a:gd name="adj" fmla="val 387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8521FE7-5D8A-D942-94F7-BB59091C64FC}"/>
              </a:ext>
            </a:extLst>
          </p:cNvPr>
          <p:cNvSpPr/>
          <p:nvPr/>
        </p:nvSpPr>
        <p:spPr>
          <a:xfrm>
            <a:off x="2837908" y="2640884"/>
            <a:ext cx="7756636" cy="7520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8603B59-4207-094C-9646-1B45DC6EDB9F}"/>
              </a:ext>
            </a:extLst>
          </p:cNvPr>
          <p:cNvSpPr/>
          <p:nvPr/>
        </p:nvSpPr>
        <p:spPr>
          <a:xfrm>
            <a:off x="3191052" y="5009115"/>
            <a:ext cx="6877973" cy="6306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Horizontal Pod Autoscaler</a:t>
            </a:r>
          </a:p>
        </p:txBody>
      </p:sp>
      <p:pic>
        <p:nvPicPr>
          <p:cNvPr id="13" name="Google Shape;681;p35">
            <a:extLst>
              <a:ext uri="{FF2B5EF4-FFF2-40B4-BE49-F238E27FC236}">
                <a16:creationId xmlns:a16="http://schemas.microsoft.com/office/drawing/2014/main" xmlns="" id="{09899F49-5049-8640-A82E-023BBAE187F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1052" y="369820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81;p35">
            <a:extLst>
              <a:ext uri="{FF2B5EF4-FFF2-40B4-BE49-F238E27FC236}">
                <a16:creationId xmlns:a16="http://schemas.microsoft.com/office/drawing/2014/main" xmlns="" id="{210F4817-877E-724F-BB5D-0004E9AFBA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5508" y="369155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81;p35">
            <a:extLst>
              <a:ext uri="{FF2B5EF4-FFF2-40B4-BE49-F238E27FC236}">
                <a16:creationId xmlns:a16="http://schemas.microsoft.com/office/drawing/2014/main" xmlns="" id="{FE5D3194-41EB-3141-AF1B-54F20FB1AF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9964" y="371437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81;p35">
            <a:extLst>
              <a:ext uri="{FF2B5EF4-FFF2-40B4-BE49-F238E27FC236}">
                <a16:creationId xmlns:a16="http://schemas.microsoft.com/office/drawing/2014/main" xmlns="" id="{CFC805B4-1D55-EC4B-8A38-8D71E59884B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64420" y="374641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81;p35">
            <a:extLst>
              <a:ext uri="{FF2B5EF4-FFF2-40B4-BE49-F238E27FC236}">
                <a16:creationId xmlns:a16="http://schemas.microsoft.com/office/drawing/2014/main" xmlns="" id="{B29605F3-145E-704D-8C49-5B4EC324A1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8876" y="373975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81;p35">
            <a:extLst>
              <a:ext uri="{FF2B5EF4-FFF2-40B4-BE49-F238E27FC236}">
                <a16:creationId xmlns:a16="http://schemas.microsoft.com/office/drawing/2014/main" xmlns="" id="{7D92730F-1FEE-A248-AA10-BC6077A122E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13332" y="3762573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7;p35">
            <a:extLst>
              <a:ext uri="{FF2B5EF4-FFF2-40B4-BE49-F238E27FC236}">
                <a16:creationId xmlns:a16="http://schemas.microsoft.com/office/drawing/2014/main" xmlns="" id="{A850EEA6-60DA-DE46-A08A-9E970BB40D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004" y="607188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674;p35">
            <a:extLst>
              <a:ext uri="{FF2B5EF4-FFF2-40B4-BE49-F238E27FC236}">
                <a16:creationId xmlns:a16="http://schemas.microsoft.com/office/drawing/2014/main" xmlns="" id="{0EFEECDB-801B-EE41-BFF1-72F4375EB7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689" y="484479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803E23CD-42CA-ED42-87C7-8D23F813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44" y="1529473"/>
            <a:ext cx="956160" cy="93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1745086-2846-9841-83A1-DD32F57E4289}"/>
              </a:ext>
            </a:extLst>
          </p:cNvPr>
          <p:cNvSpPr txBox="1"/>
          <p:nvPr/>
        </p:nvSpPr>
        <p:spPr>
          <a:xfrm>
            <a:off x="3934131" y="1654933"/>
            <a:ext cx="666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Azure Kubernetes Service (AKS) Cluster</a:t>
            </a:r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xmlns="" id="{DFDB6A3F-C0D3-B74E-8CF1-D08F54A361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380" y="609469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7;p35">
            <a:extLst>
              <a:ext uri="{FF2B5EF4-FFF2-40B4-BE49-F238E27FC236}">
                <a16:creationId xmlns:a16="http://schemas.microsoft.com/office/drawing/2014/main" xmlns="" id="{5850AF40-4219-A844-A010-B25F647E13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964" y="6087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637;p35">
            <a:extLst>
              <a:ext uri="{FF2B5EF4-FFF2-40B4-BE49-F238E27FC236}">
                <a16:creationId xmlns:a16="http://schemas.microsoft.com/office/drawing/2014/main" xmlns="" id="{08CFE112-1511-7749-BEA4-3A34F1F479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237" y="611018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7;p35">
            <a:extLst>
              <a:ext uri="{FF2B5EF4-FFF2-40B4-BE49-F238E27FC236}">
                <a16:creationId xmlns:a16="http://schemas.microsoft.com/office/drawing/2014/main" xmlns="" id="{CF8C1FB5-0AA7-D045-8456-2B7E6168E1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53" y="608557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xmlns="" id="{25D6528F-4A21-684F-A6A5-EF91D06F15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869" y="61079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35C54454-9526-AC4C-B69E-F78679A3D589}"/>
              </a:ext>
            </a:extLst>
          </p:cNvPr>
          <p:cNvCxnSpPr>
            <a:endCxn id="15" idx="0"/>
          </p:cNvCxnSpPr>
          <p:nvPr/>
        </p:nvCxnSpPr>
        <p:spPr>
          <a:xfrm>
            <a:off x="6118044" y="3392944"/>
            <a:ext cx="0" cy="32142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C974162B-2026-9C41-B847-7126045635D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342500" y="3392944"/>
            <a:ext cx="0" cy="3534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8633DF84-9EDC-3A49-9430-53F9DF3DD610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566956" y="3408937"/>
            <a:ext cx="0" cy="330822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ACDFD7D0-73C0-794B-93F0-C459BCA0945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791412" y="3392944"/>
            <a:ext cx="0" cy="36962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6D993F52-AD76-954A-A582-D0038D55DAD7}"/>
              </a:ext>
            </a:extLst>
          </p:cNvPr>
          <p:cNvSpPr txBox="1"/>
          <p:nvPr/>
        </p:nvSpPr>
        <p:spPr>
          <a:xfrm>
            <a:off x="7457693" y="3463784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F4D64280-B105-624C-B31A-7FFC536B9D2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6118044" y="5624855"/>
            <a:ext cx="1763" cy="46251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D15E85FC-31CB-1547-942A-AED8D5B2C067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7342080" y="5624855"/>
            <a:ext cx="420" cy="485331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443C3FD8-3126-0C49-BB8D-E272C2F2037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566956" y="5640848"/>
            <a:ext cx="12940" cy="44472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6C832BC2-76A6-884A-9BAD-82907112182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9791412" y="5624855"/>
            <a:ext cx="26300" cy="4830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CBACC14-C6BD-C04A-9049-7705DF46C174}"/>
              </a:ext>
            </a:extLst>
          </p:cNvPr>
          <p:cNvSpPr txBox="1"/>
          <p:nvPr/>
        </p:nvSpPr>
        <p:spPr>
          <a:xfrm>
            <a:off x="7457693" y="5695695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xmlns="" id="{EDC448C9-9768-414D-958E-7842D2300728}"/>
              </a:ext>
            </a:extLst>
          </p:cNvPr>
          <p:cNvSpPr/>
          <p:nvPr/>
        </p:nvSpPr>
        <p:spPr>
          <a:xfrm>
            <a:off x="12032673" y="2460184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nodes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xmlns="" id="{6A225995-58AA-F743-9D21-0266E92CC215}"/>
              </a:ext>
            </a:extLst>
          </p:cNvPr>
          <p:cNvSpPr/>
          <p:nvPr/>
        </p:nvSpPr>
        <p:spPr>
          <a:xfrm>
            <a:off x="11891516" y="4647716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pods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5259" y="423287"/>
            <a:ext cx="1498601" cy="7953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390472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24" grpId="0"/>
      <p:bldP spid="39" grpId="0"/>
      <p:bldP spid="45" grpId="0"/>
      <p:bldP spid="3" grpId="0" animBg="1"/>
      <p:bldP spid="34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Cluster Autoscaler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59" y="423287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272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D395D5B-B266-0144-8BA0-83B72613E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Cluster Autoscaler </a:t>
            </a:r>
            <a:r>
              <a:rPr lang="en-IN" dirty="0"/>
              <a:t>is a tool that </a:t>
            </a:r>
            <a:r>
              <a:rPr lang="en-IN" dirty="0">
                <a:solidFill>
                  <a:srgbClr val="0070C0"/>
                </a:solidFill>
              </a:rPr>
              <a:t>automatically adjusts</a:t>
            </a:r>
            <a:r>
              <a:rPr lang="en-IN" dirty="0"/>
              <a:t> the size of a Kubernetes cluster when one of the following conditions is true:</a:t>
            </a:r>
          </a:p>
          <a:p>
            <a:r>
              <a:rPr lang="en-IN" dirty="0"/>
              <a:t>There are pods that </a:t>
            </a:r>
            <a:r>
              <a:rPr lang="en-IN" dirty="0">
                <a:solidFill>
                  <a:srgbClr val="C00000"/>
                </a:solidFill>
              </a:rPr>
              <a:t>failed to run </a:t>
            </a:r>
            <a:r>
              <a:rPr lang="en-IN" dirty="0"/>
              <a:t>in the cluster due to </a:t>
            </a:r>
            <a:r>
              <a:rPr lang="en-IN" dirty="0">
                <a:solidFill>
                  <a:srgbClr val="C00000"/>
                </a:solidFill>
              </a:rPr>
              <a:t>insufficient resources</a:t>
            </a:r>
            <a:r>
              <a:rPr lang="en-IN" dirty="0"/>
              <a:t>.</a:t>
            </a:r>
          </a:p>
          <a:p>
            <a:r>
              <a:rPr lang="en-IN" dirty="0"/>
              <a:t>There are nodes in the cluster that have been </a:t>
            </a:r>
            <a:r>
              <a:rPr lang="en-IN" dirty="0">
                <a:solidFill>
                  <a:srgbClr val="00B050"/>
                </a:solidFill>
              </a:rPr>
              <a:t>underutilized </a:t>
            </a:r>
            <a:r>
              <a:rPr lang="en-IN" dirty="0"/>
              <a:t>for an extended period of time and their pods can be placed on other existing nodes.</a:t>
            </a:r>
          </a:p>
          <a:p>
            <a:r>
              <a:rPr lang="en-IN" dirty="0"/>
              <a:t>The Cluster Autoscaler </a:t>
            </a:r>
            <a:r>
              <a:rPr lang="en-IN" dirty="0">
                <a:solidFill>
                  <a:srgbClr val="0070C0"/>
                </a:solidFill>
              </a:rPr>
              <a:t>modifies</a:t>
            </a:r>
            <a:r>
              <a:rPr lang="en-IN" dirty="0"/>
              <a:t> our </a:t>
            </a:r>
            <a:r>
              <a:rPr lang="en-IN" dirty="0" err="1"/>
              <a:t>nodepools</a:t>
            </a:r>
            <a:r>
              <a:rPr lang="en-IN" dirty="0"/>
              <a:t> so that they </a:t>
            </a:r>
            <a:r>
              <a:rPr lang="en-IN" dirty="0">
                <a:solidFill>
                  <a:srgbClr val="0070C0"/>
                </a:solidFill>
              </a:rPr>
              <a:t>scale out </a:t>
            </a:r>
            <a:r>
              <a:rPr lang="en-IN" dirty="0"/>
              <a:t>when we need more resources and </a:t>
            </a:r>
            <a:r>
              <a:rPr lang="en-IN" dirty="0">
                <a:solidFill>
                  <a:srgbClr val="0070C0"/>
                </a:solidFill>
              </a:rPr>
              <a:t>scale in </a:t>
            </a:r>
            <a:r>
              <a:rPr lang="en-IN" dirty="0"/>
              <a:t>when we have underutilized resources.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7F56D6C-095E-3740-9F8E-02100CE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Autoscaler - 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5259" y="423287"/>
            <a:ext cx="1498601" cy="795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116804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Horizontal Pod Autoscaling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59" y="423287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4252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0196F1-1CE1-FB4F-A786-5A300F8A9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8636"/>
            <a:ext cx="12618720" cy="5853719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16191F"/>
                </a:solidFill>
                <a:latin typeface="Amazon Ember"/>
              </a:rPr>
              <a:t>In a very simple note Horizontal Scaling means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increasing and decreasing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Replicas (Pods)</a:t>
            </a:r>
          </a:p>
          <a:p>
            <a:r>
              <a:rPr lang="en-IN" dirty="0">
                <a:solidFill>
                  <a:srgbClr val="16191F"/>
                </a:solidFill>
                <a:latin typeface="Amazon Ember"/>
              </a:rPr>
              <a:t>HPA 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automatically scales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pods in a deployment, replication controller, or replica set, stateful set based on that resource's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CPU utilization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. </a:t>
            </a:r>
          </a:p>
          <a:p>
            <a:r>
              <a:rPr lang="en-IN" dirty="0"/>
              <a:t>This can help our applications </a:t>
            </a:r>
            <a:r>
              <a:rPr lang="en-IN" dirty="0">
                <a:solidFill>
                  <a:srgbClr val="0070C0"/>
                </a:solidFill>
              </a:rPr>
              <a:t>scale out to meet increased demand </a:t>
            </a:r>
            <a:r>
              <a:rPr lang="en-IN" dirty="0"/>
              <a:t>or </a:t>
            </a:r>
            <a:r>
              <a:rPr lang="en-IN" dirty="0">
                <a:solidFill>
                  <a:srgbClr val="0070C0"/>
                </a:solidFill>
              </a:rPr>
              <a:t>scale in when resources are not needed</a:t>
            </a:r>
            <a:r>
              <a:rPr lang="en-IN" dirty="0"/>
              <a:t>, thus freeing up your worker nodes for other applications. </a:t>
            </a:r>
          </a:p>
          <a:p>
            <a:r>
              <a:rPr lang="en-IN" dirty="0"/>
              <a:t>When we set a </a:t>
            </a:r>
            <a:r>
              <a:rPr lang="en-IN" dirty="0">
                <a:solidFill>
                  <a:srgbClr val="0070C0"/>
                </a:solidFill>
              </a:rPr>
              <a:t>target CPU utilization percentage</a:t>
            </a:r>
            <a:r>
              <a:rPr lang="en-IN" dirty="0"/>
              <a:t>, the HPA scales our application in or out to try to meet that </a:t>
            </a:r>
            <a:r>
              <a:rPr lang="en-IN" dirty="0">
                <a:solidFill>
                  <a:srgbClr val="0070C0"/>
                </a:solidFill>
              </a:rPr>
              <a:t>target</a:t>
            </a:r>
            <a:r>
              <a:rPr lang="en-IN" dirty="0"/>
              <a:t>.</a:t>
            </a:r>
          </a:p>
          <a:p>
            <a:r>
              <a:rPr lang="en-IN" dirty="0"/>
              <a:t>HPA needs </a:t>
            </a:r>
            <a:r>
              <a:rPr lang="en-IN" dirty="0">
                <a:solidFill>
                  <a:srgbClr val="0070C0"/>
                </a:solidFill>
              </a:rPr>
              <a:t>Kubernetes metrics server </a:t>
            </a:r>
            <a:r>
              <a:rPr lang="en-IN" dirty="0"/>
              <a:t>to verify CPU metrics of a pod. </a:t>
            </a:r>
          </a:p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 not need </a:t>
            </a:r>
            <a:r>
              <a:rPr lang="en-IN" dirty="0"/>
              <a:t>to </a:t>
            </a:r>
            <a:r>
              <a:rPr lang="en-IN" dirty="0">
                <a:solidFill>
                  <a:srgbClr val="0070C0"/>
                </a:solidFill>
              </a:rPr>
              <a:t>deploy or install the HPA </a:t>
            </a:r>
            <a:r>
              <a:rPr lang="en-IN" dirty="0"/>
              <a:t>on our cluster to begin scaling our applications, its out of the box available as a </a:t>
            </a:r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 Kubernetes API resource.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868DC96-0EA8-814E-9370-84F47ACF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111" y="367701"/>
            <a:ext cx="12618720" cy="1188851"/>
          </a:xfrm>
        </p:spPr>
        <p:txBody>
          <a:bodyPr>
            <a:normAutofit/>
          </a:bodyPr>
          <a:lstStyle/>
          <a:p>
            <a:r>
              <a:rPr lang="en-US" sz="4500" dirty="0"/>
              <a:t>Horizontal Pod Autoscaler – HPA - </a:t>
            </a:r>
            <a:r>
              <a:rPr lang="en-US" sz="4500" dirty="0" err="1"/>
              <a:t>Intoduction</a:t>
            </a:r>
            <a:endParaRPr lang="en-US" sz="4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5259" y="423287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402" y="351215"/>
            <a:ext cx="1498601" cy="79531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310255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8" grpId="0"/>
      <p:bldP spid="19" grpId="0"/>
      <p:bldP spid="20" grpId="0"/>
      <p:bldP spid="29" grpId="0"/>
      <p:bldP spid="46" grpId="0"/>
      <p:bldP spid="49" grpId="0"/>
      <p:bldP spid="21" grpId="0" animBg="1"/>
      <p:bldP spid="23" grpId="0" animBg="1"/>
      <p:bldP spid="24" grpId="0"/>
      <p:bldP spid="55" grpId="0" animBg="1"/>
      <p:bldP spid="56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45" y="256901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184A14DE-7323-6444-939F-78D4847DCF95}"/>
              </a:ext>
            </a:extLst>
          </p:cNvPr>
          <p:cNvSpPr/>
          <p:nvPr/>
        </p:nvSpPr>
        <p:spPr>
          <a:xfrm>
            <a:off x="8480637" y="2228921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Metric: CPU Utilization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E173E962-5C84-A840-8D77-42D82FAE12CE}"/>
              </a:ext>
            </a:extLst>
          </p:cNvPr>
          <p:cNvSpPr/>
          <p:nvPr/>
        </p:nvSpPr>
        <p:spPr>
          <a:xfrm>
            <a:off x="8480637" y="3391009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Value -  CPU = 50%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47A98E00-50B2-C74E-9C2F-B7142D35786C}"/>
              </a:ext>
            </a:extLst>
          </p:cNvPr>
          <p:cNvSpPr/>
          <p:nvPr/>
        </p:nvSpPr>
        <p:spPr>
          <a:xfrm>
            <a:off x="8480637" y="448032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 Replicas =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EDDD4322-9A7F-414D-8FE0-09C723D81B55}"/>
              </a:ext>
            </a:extLst>
          </p:cNvPr>
          <p:cNvSpPr/>
          <p:nvPr/>
        </p:nvSpPr>
        <p:spPr>
          <a:xfrm>
            <a:off x="8480637" y="556208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Replicas = 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37C98B8F-506F-B445-BC98-4C12807EEC4E}"/>
              </a:ext>
            </a:extLst>
          </p:cNvPr>
          <p:cNvSpPr/>
          <p:nvPr/>
        </p:nvSpPr>
        <p:spPr>
          <a:xfrm>
            <a:off x="1570683" y="6580377"/>
            <a:ext cx="11937499" cy="68286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kubectl</a:t>
            </a:r>
            <a:r>
              <a:rPr lang="en-IN" sz="2400" dirty="0"/>
              <a:t> </a:t>
            </a:r>
            <a:r>
              <a:rPr lang="en-IN" sz="2400" dirty="0" err="1"/>
              <a:t>autoscale</a:t>
            </a:r>
            <a:r>
              <a:rPr lang="en-IN" sz="2400" dirty="0"/>
              <a:t> deployment demo-deployment  --</a:t>
            </a:r>
            <a:r>
              <a:rPr lang="en-IN" sz="2400" dirty="0" err="1"/>
              <a:t>cpu</a:t>
            </a:r>
            <a:r>
              <a:rPr lang="en-IN" sz="2400" dirty="0"/>
              <a:t>-percent=50 --min=1 --max=10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1FF2B2F6-AF8C-CB4A-8D14-2ACD6BF2FDA7}"/>
              </a:ext>
            </a:extLst>
          </p:cNvPr>
          <p:cNvSpPr/>
          <p:nvPr/>
        </p:nvSpPr>
        <p:spPr>
          <a:xfrm>
            <a:off x="1570683" y="3950878"/>
            <a:ext cx="3146790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requires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A420A775-F0A5-214D-A628-ECC0DBA7C55F}"/>
              </a:ext>
            </a:extLst>
          </p:cNvPr>
          <p:cNvCxnSpPr>
            <a:stCxn id="55" idx="3"/>
            <a:endCxn id="50" idx="1"/>
          </p:cNvCxnSpPr>
          <p:nvPr/>
        </p:nvCxnSpPr>
        <p:spPr>
          <a:xfrm flipV="1">
            <a:off x="4717473" y="2508856"/>
            <a:ext cx="3763164" cy="172195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3667FC87-8986-554F-93D6-261A1960CBE3}"/>
              </a:ext>
            </a:extLst>
          </p:cNvPr>
          <p:cNvCxnSpPr>
            <a:stCxn id="55" idx="3"/>
            <a:endCxn id="51" idx="1"/>
          </p:cNvCxnSpPr>
          <p:nvPr/>
        </p:nvCxnSpPr>
        <p:spPr>
          <a:xfrm flipV="1">
            <a:off x="4717473" y="3670944"/>
            <a:ext cx="3763164" cy="55986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xmlns="" id="{D5596556-D71A-3847-B7D1-46F41C13AFF4}"/>
              </a:ext>
            </a:extLst>
          </p:cNvPr>
          <p:cNvCxnSpPr>
            <a:stCxn id="55" idx="3"/>
            <a:endCxn id="52" idx="1"/>
          </p:cNvCxnSpPr>
          <p:nvPr/>
        </p:nvCxnSpPr>
        <p:spPr>
          <a:xfrm>
            <a:off x="4717473" y="4230813"/>
            <a:ext cx="3763164" cy="5294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6FC3603E-D422-1D45-AD16-1DC148A4A67B}"/>
              </a:ext>
            </a:extLst>
          </p:cNvPr>
          <p:cNvCxnSpPr>
            <a:stCxn id="55" idx="3"/>
            <a:endCxn id="53" idx="1"/>
          </p:cNvCxnSpPr>
          <p:nvPr/>
        </p:nvCxnSpPr>
        <p:spPr>
          <a:xfrm>
            <a:off x="4717473" y="4230813"/>
            <a:ext cx="3763164" cy="161120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402" y="351215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9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E7040E8-7910-4475-837F-35F30D74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109609"/>
            <a:ext cx="7852125" cy="610077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With Kubernetes our core goal will be to </a:t>
            </a:r>
            <a:r>
              <a:rPr lang="en-IN" dirty="0">
                <a:solidFill>
                  <a:srgbClr val="0070C0"/>
                </a:solidFill>
              </a:rPr>
              <a:t>deploy our applications </a:t>
            </a:r>
            <a:r>
              <a:rPr lang="en-IN" dirty="0"/>
              <a:t>in the form of </a:t>
            </a:r>
            <a:r>
              <a:rPr lang="en-IN" dirty="0">
                <a:solidFill>
                  <a:srgbClr val="0070C0"/>
                </a:solidFill>
              </a:rPr>
              <a:t>containers</a:t>
            </a:r>
            <a:r>
              <a:rPr lang="en-IN" dirty="0"/>
              <a:t> on </a:t>
            </a:r>
            <a:r>
              <a:rPr lang="en-IN" dirty="0">
                <a:solidFill>
                  <a:srgbClr val="0070C0"/>
                </a:solidFill>
              </a:rPr>
              <a:t>worker nodes </a:t>
            </a:r>
            <a:r>
              <a:rPr lang="en-IN" dirty="0"/>
              <a:t>in a k8s cluster. </a:t>
            </a:r>
          </a:p>
          <a:p>
            <a:r>
              <a:rPr lang="en-IN" dirty="0"/>
              <a:t>Kubernetes </a:t>
            </a:r>
            <a:r>
              <a:rPr lang="en-IN" dirty="0">
                <a:solidFill>
                  <a:srgbClr val="0070C0"/>
                </a:solidFill>
              </a:rPr>
              <a:t>does not </a:t>
            </a:r>
            <a:r>
              <a:rPr lang="en-IN" dirty="0"/>
              <a:t>deploy containers directly on the worker nodes.</a:t>
            </a:r>
          </a:p>
          <a:p>
            <a:r>
              <a:rPr lang="en-IN" dirty="0"/>
              <a:t>Container is </a:t>
            </a:r>
            <a:r>
              <a:rPr lang="en-IN" dirty="0">
                <a:solidFill>
                  <a:srgbClr val="0070C0"/>
                </a:solidFill>
              </a:rPr>
              <a:t>encapsulated</a:t>
            </a:r>
            <a:r>
              <a:rPr lang="en-IN" dirty="0"/>
              <a:t> in to a Kubernetes Object named </a:t>
            </a:r>
            <a:r>
              <a:rPr lang="en-IN" dirty="0">
                <a:solidFill>
                  <a:srgbClr val="00B050"/>
                </a:solidFill>
              </a:rPr>
              <a:t>POD</a:t>
            </a:r>
            <a:r>
              <a:rPr lang="en-IN" dirty="0"/>
              <a:t>.</a:t>
            </a:r>
          </a:p>
          <a:p>
            <a:r>
              <a:rPr lang="en-IN" dirty="0"/>
              <a:t>A POD is a </a:t>
            </a:r>
            <a:r>
              <a:rPr lang="en-IN" dirty="0">
                <a:solidFill>
                  <a:srgbClr val="0070C0"/>
                </a:solidFill>
              </a:rPr>
              <a:t>single instance </a:t>
            </a:r>
            <a:r>
              <a:rPr lang="en-IN" dirty="0"/>
              <a:t>of an application.</a:t>
            </a:r>
          </a:p>
          <a:p>
            <a:r>
              <a:rPr lang="en-IN" dirty="0"/>
              <a:t>A POD is the </a:t>
            </a:r>
            <a:r>
              <a:rPr lang="en-IN" dirty="0">
                <a:solidFill>
                  <a:srgbClr val="0070C0"/>
                </a:solidFill>
              </a:rPr>
              <a:t>smallest object </a:t>
            </a:r>
            <a:r>
              <a:rPr lang="en-IN" dirty="0"/>
              <a:t>that we can create in Kubernetes. 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1F6C71A-3581-4667-A03E-A9434BC87852}"/>
              </a:ext>
            </a:extLst>
          </p:cNvPr>
          <p:cNvSpPr/>
          <p:nvPr/>
        </p:nvSpPr>
        <p:spPr>
          <a:xfrm>
            <a:off x="8461093" y="4045050"/>
            <a:ext cx="592623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88DA3F65-ED65-4555-A34B-CB7C5680439E}"/>
              </a:ext>
            </a:extLst>
          </p:cNvPr>
          <p:cNvSpPr txBox="1"/>
          <p:nvPr/>
        </p:nvSpPr>
        <p:spPr>
          <a:xfrm>
            <a:off x="11932506" y="6344055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AB7C6295-EA92-47AD-8CA0-D946B96AC601}"/>
              </a:ext>
            </a:extLst>
          </p:cNvPr>
          <p:cNvSpPr txBox="1"/>
          <p:nvPr/>
        </p:nvSpPr>
        <p:spPr>
          <a:xfrm>
            <a:off x="10219838" y="67128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xmlns="" id="{92DEFAAD-EB96-46B4-986D-E88A3C0C86C5}"/>
              </a:ext>
            </a:extLst>
          </p:cNvPr>
          <p:cNvSpPr txBox="1"/>
          <p:nvPr/>
        </p:nvSpPr>
        <p:spPr>
          <a:xfrm>
            <a:off x="10881520" y="6417013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xmlns="" id="{21B7CBC9-8310-49B0-9EE0-65E47C5DF722}"/>
              </a:ext>
            </a:extLst>
          </p:cNvPr>
          <p:cNvGrpSpPr/>
          <p:nvPr/>
        </p:nvGrpSpPr>
        <p:grpSpPr>
          <a:xfrm>
            <a:off x="11024823" y="1472787"/>
            <a:ext cx="1006998" cy="827590"/>
            <a:chOff x="853440" y="4579716"/>
            <a:chExt cx="1006998" cy="82759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xmlns="" id="{8B60BFF6-4BD0-47FF-A7D8-950ED9B60C6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xmlns="" id="{5E29806D-A6F8-451D-9A83-9BA0F2A077E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xmlns="" id="{52D6BCB6-0502-4B24-97DC-BB01A7B7C7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xmlns="" id="{C5F3FB49-7BE2-4E9C-9E97-FA326CF1AE7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xmlns="" id="{AB1674AE-2523-4C63-BB6B-11AFBF9B62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xmlns="" id="{44378B37-8C64-47D3-8957-BDC13F0AC3C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xmlns="" id="{1545E87C-1D09-4CD1-9FCA-6FD5CB0066D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C5BBA7C-70D1-48DA-ABDB-2F96E75465DE}"/>
              </a:ext>
            </a:extLst>
          </p:cNvPr>
          <p:cNvSpPr txBox="1"/>
          <p:nvPr/>
        </p:nvSpPr>
        <p:spPr>
          <a:xfrm>
            <a:off x="10597111" y="2386037"/>
            <a:ext cx="2080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Nginx Container </a:t>
            </a:r>
          </a:p>
          <a:p>
            <a:pPr algn="ctr"/>
            <a:r>
              <a:rPr lang="en-IN" dirty="0"/>
              <a:t>Image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F0512D29-8434-4D7D-9509-32E71137D88F}"/>
              </a:ext>
            </a:extLst>
          </p:cNvPr>
          <p:cNvSpPr/>
          <p:nvPr/>
        </p:nvSpPr>
        <p:spPr>
          <a:xfrm>
            <a:off x="1156528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E8C4E481-6A06-401C-B2D2-5C203293EA91}"/>
              </a:ext>
            </a:extLst>
          </p:cNvPr>
          <p:cNvSpPr/>
          <p:nvPr/>
        </p:nvSpPr>
        <p:spPr>
          <a:xfrm>
            <a:off x="1197999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1F7C1F2D-BF26-4E38-ADB3-0C00247F66C2}"/>
              </a:ext>
            </a:extLst>
          </p:cNvPr>
          <p:cNvSpPr txBox="1"/>
          <p:nvPr/>
        </p:nvSpPr>
        <p:spPr>
          <a:xfrm>
            <a:off x="1245619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F5412ACC-B1F1-4E18-BB54-73B41B1F9D8F}"/>
              </a:ext>
            </a:extLst>
          </p:cNvPr>
          <p:cNvGrpSpPr/>
          <p:nvPr/>
        </p:nvGrpSpPr>
        <p:grpSpPr>
          <a:xfrm>
            <a:off x="12321450" y="5005959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xmlns="" id="{B7E0BB6E-9631-4D7B-B83D-48FE5617BC4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E692AA4A-FB86-437C-8D8A-3E414E32BC3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7E6C26DE-D41D-41C6-B399-01A5694C55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B59766DF-EE5E-401A-A7BC-737EA43FF80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9EE51AEF-C3F1-4C64-9BC4-07FB0625859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579629E9-AEB0-4DB1-B976-987A21F893C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xmlns="" id="{212E4AD2-DD8E-4211-A6A1-D89A9B17E2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B7FF907F-DFF6-4DD4-BA81-51021CFF9668}"/>
              </a:ext>
            </a:extLst>
          </p:cNvPr>
          <p:cNvSpPr txBox="1"/>
          <p:nvPr/>
        </p:nvSpPr>
        <p:spPr>
          <a:xfrm>
            <a:off x="1199651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xmlns="" id="{9622FB64-1701-4FA2-88BB-D3A6DC996199}"/>
              </a:ext>
            </a:extLst>
          </p:cNvPr>
          <p:cNvSpPr/>
          <p:nvPr/>
        </p:nvSpPr>
        <p:spPr>
          <a:xfrm>
            <a:off x="882795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xmlns="" id="{0BECCF66-47A0-44EB-8693-DA90A7AC8C13}"/>
              </a:ext>
            </a:extLst>
          </p:cNvPr>
          <p:cNvSpPr/>
          <p:nvPr/>
        </p:nvSpPr>
        <p:spPr>
          <a:xfrm>
            <a:off x="924266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2818B37C-98D2-4779-AC43-FB41B173DDCF}"/>
              </a:ext>
            </a:extLst>
          </p:cNvPr>
          <p:cNvSpPr txBox="1"/>
          <p:nvPr/>
        </p:nvSpPr>
        <p:spPr>
          <a:xfrm>
            <a:off x="971886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9455ECC0-FD46-4F29-9E01-CDC249C36C7F}"/>
              </a:ext>
            </a:extLst>
          </p:cNvPr>
          <p:cNvGrpSpPr/>
          <p:nvPr/>
        </p:nvGrpSpPr>
        <p:grpSpPr>
          <a:xfrm>
            <a:off x="9584120" y="5005959"/>
            <a:ext cx="1006998" cy="827590"/>
            <a:chOff x="853440" y="4579716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xmlns="" id="{91CE9656-7C15-4BDF-88FD-56AE18C601C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B13D22F4-89E5-4F43-9A8A-BD934BEE94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96F1061B-9D26-43E5-A9F1-B1EA4D9B07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060E7258-012D-482C-825A-6F64C09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FE4EB4D1-2DA9-4B8B-8ABC-20494E2A62D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F914900B-FDC9-476C-86FB-CA755DBD0D9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xmlns="" id="{52291AF6-B0BC-4A9F-8B09-D1CCB877EB0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43F8306B-4E8F-407E-85F3-4F984E5A505D}"/>
              </a:ext>
            </a:extLst>
          </p:cNvPr>
          <p:cNvSpPr txBox="1"/>
          <p:nvPr/>
        </p:nvSpPr>
        <p:spPr>
          <a:xfrm>
            <a:off x="925918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956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/>
      <p:bldP spid="8" grpId="0"/>
      <p:bldP spid="99" grpId="0" animBg="1"/>
      <p:bldP spid="100" grpId="0" animBg="1"/>
      <p:bldP spid="101" grpId="0"/>
      <p:bldP spid="118" grpId="0"/>
      <p:bldP spid="119" grpId="0" animBg="1"/>
      <p:bldP spid="120" grpId="0" animBg="1"/>
      <p:bldP spid="121" grpId="0"/>
      <p:bldP spid="1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9F588E27-9F42-4BE5-ADD6-1539DBC3D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46" y="1035650"/>
            <a:ext cx="12935415" cy="1694067"/>
          </a:xfrm>
        </p:spPr>
        <p:txBody>
          <a:bodyPr>
            <a:normAutofit/>
          </a:bodyPr>
          <a:lstStyle/>
          <a:p>
            <a:r>
              <a:rPr lang="en-IN" dirty="0"/>
              <a:t>PODs generally have </a:t>
            </a:r>
            <a:r>
              <a:rPr lang="en-IN" dirty="0">
                <a:solidFill>
                  <a:srgbClr val="0070C0"/>
                </a:solidFill>
              </a:rPr>
              <a:t>one to one </a:t>
            </a:r>
            <a:r>
              <a:rPr lang="en-IN" dirty="0"/>
              <a:t>relationship with containers. </a:t>
            </a:r>
          </a:p>
          <a:p>
            <a:r>
              <a:rPr lang="en-IN" dirty="0"/>
              <a:t>To scale up we </a:t>
            </a:r>
            <a:r>
              <a:rPr lang="en-IN" dirty="0">
                <a:solidFill>
                  <a:srgbClr val="0070C0"/>
                </a:solidFill>
              </a:rPr>
              <a:t>create</a:t>
            </a:r>
            <a:r>
              <a:rPr lang="en-IN" dirty="0"/>
              <a:t> new POD and to scale down we </a:t>
            </a:r>
            <a:r>
              <a:rPr lang="en-IN" dirty="0">
                <a:solidFill>
                  <a:srgbClr val="0070C0"/>
                </a:solidFill>
              </a:rPr>
              <a:t>delete</a:t>
            </a:r>
            <a:r>
              <a:rPr lang="en-IN" dirty="0"/>
              <a:t> the POD.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1F6C71A-3581-4667-A03E-A9434BC87852}"/>
              </a:ext>
            </a:extLst>
          </p:cNvPr>
          <p:cNvSpPr/>
          <p:nvPr/>
        </p:nvSpPr>
        <p:spPr>
          <a:xfrm>
            <a:off x="1447733" y="4383687"/>
            <a:ext cx="1079145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D6C7737D-F00E-4501-8814-5A16A7DAC760}"/>
              </a:ext>
            </a:extLst>
          </p:cNvPr>
          <p:cNvSpPr/>
          <p:nvPr/>
        </p:nvSpPr>
        <p:spPr>
          <a:xfrm>
            <a:off x="1798832" y="4733654"/>
            <a:ext cx="4541964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88DA3F65-ED65-4555-A34B-CB7C5680439E}"/>
              </a:ext>
            </a:extLst>
          </p:cNvPr>
          <p:cNvSpPr txBox="1"/>
          <p:nvPr/>
        </p:nvSpPr>
        <p:spPr>
          <a:xfrm>
            <a:off x="3033200" y="6675717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986486F8-6670-4BB4-A420-0DC1D8FF5907}"/>
              </a:ext>
            </a:extLst>
          </p:cNvPr>
          <p:cNvSpPr/>
          <p:nvPr/>
        </p:nvSpPr>
        <p:spPr>
          <a:xfrm>
            <a:off x="4244122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6608B5-998F-4597-B290-E16C1259AF4E}"/>
              </a:ext>
            </a:extLst>
          </p:cNvPr>
          <p:cNvSpPr txBox="1"/>
          <p:nvPr/>
        </p:nvSpPr>
        <p:spPr>
          <a:xfrm>
            <a:off x="4720316" y="628281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AB7C6295-EA92-47AD-8CA0-D946B96AC601}"/>
              </a:ext>
            </a:extLst>
          </p:cNvPr>
          <p:cNvSpPr txBox="1"/>
          <p:nvPr/>
        </p:nvSpPr>
        <p:spPr>
          <a:xfrm>
            <a:off x="5673470" y="71086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650E5B25-9C86-4816-A4F9-F276AAED274D}"/>
              </a:ext>
            </a:extLst>
          </p:cNvPr>
          <p:cNvGrpSpPr/>
          <p:nvPr/>
        </p:nvGrpSpPr>
        <p:grpSpPr>
          <a:xfrm>
            <a:off x="4585575" y="5358773"/>
            <a:ext cx="1006998" cy="827590"/>
            <a:chOff x="853440" y="4579716"/>
            <a:chExt cx="1006998" cy="82759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xmlns="" id="{A68A4273-2A5A-4334-A317-2009B2D6AC6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503B0E07-D146-4D2B-818A-862739EB03A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373DA4CB-D39C-4977-AEA8-2F68B148475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3EDEB22A-DEF1-4C64-96D0-6C221FE34D7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4B516369-3F7D-48A7-9C25-770C17C3397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305A4FFF-4AA9-4AE8-8BB6-59630B5D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xmlns="" id="{4E557D2A-AAD0-46E6-AB78-AA10E49E45A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74" name="Rectangle 173">
            <a:extLst>
              <a:ext uri="{FF2B5EF4-FFF2-40B4-BE49-F238E27FC236}">
                <a16:creationId xmlns:a16="http://schemas.microsoft.com/office/drawing/2014/main" xmlns="" id="{B3A4A8BA-7721-4D2A-A4F4-23FE17A086CF}"/>
              </a:ext>
            </a:extLst>
          </p:cNvPr>
          <p:cNvSpPr/>
          <p:nvPr/>
        </p:nvSpPr>
        <p:spPr>
          <a:xfrm>
            <a:off x="2128849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xmlns="" id="{0FCC6E04-3A27-4647-BE56-B184D3B03191}"/>
              </a:ext>
            </a:extLst>
          </p:cNvPr>
          <p:cNvSpPr txBox="1"/>
          <p:nvPr/>
        </p:nvSpPr>
        <p:spPr>
          <a:xfrm>
            <a:off x="2512641" y="626691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xmlns="" id="{809432BB-FA21-4B63-B22B-EFC6F7B2C4C3}"/>
              </a:ext>
            </a:extLst>
          </p:cNvPr>
          <p:cNvSpPr/>
          <p:nvPr/>
        </p:nvSpPr>
        <p:spPr>
          <a:xfrm>
            <a:off x="7377653" y="4696802"/>
            <a:ext cx="4618196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xmlns="" id="{C2D1A9B6-27D0-47DC-8C60-FE6C7AA0CE3E}"/>
              </a:ext>
            </a:extLst>
          </p:cNvPr>
          <p:cNvSpPr/>
          <p:nvPr/>
        </p:nvSpPr>
        <p:spPr>
          <a:xfrm>
            <a:off x="9893404" y="4955741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xmlns="" id="{48CFEB02-5E36-4E72-AB72-7201D7705762}"/>
              </a:ext>
            </a:extLst>
          </p:cNvPr>
          <p:cNvSpPr txBox="1"/>
          <p:nvPr/>
        </p:nvSpPr>
        <p:spPr>
          <a:xfrm>
            <a:off x="10369598" y="6240798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xmlns="" id="{867EFE3F-8E7D-4F19-B934-8196821458C8}"/>
              </a:ext>
            </a:extLst>
          </p:cNvPr>
          <p:cNvGrpSpPr/>
          <p:nvPr/>
        </p:nvGrpSpPr>
        <p:grpSpPr>
          <a:xfrm>
            <a:off x="10234857" y="5316754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xmlns="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xmlns="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xmlns="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xmlns="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xmlns="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xmlns="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xmlns="" id="{6309CA4E-357A-4AAA-B8D9-2E9FBBD95F02}"/>
              </a:ext>
            </a:extLst>
          </p:cNvPr>
          <p:cNvGrpSpPr/>
          <p:nvPr/>
        </p:nvGrpSpPr>
        <p:grpSpPr>
          <a:xfrm>
            <a:off x="2462869" y="5406658"/>
            <a:ext cx="1006998" cy="827590"/>
            <a:chOff x="853440" y="4579716"/>
            <a:chExt cx="1006998" cy="82759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xmlns="" id="{854C45C4-D2B1-42F2-8742-8B20EB1E992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BCDFBAFE-6235-40B7-9B16-7D5542313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2A72375A-BEF5-4AC2-BE03-FDBAA1ED0C1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9884BEDC-D68E-47CA-B557-60CBD7E0ADD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958CD1B2-A5D9-46D8-8B27-1E11EF1B3C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20623586-DA63-48A5-AE08-1489589B0EC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xmlns="" id="{D970CE6F-34E1-4ED6-AF57-E4B18D011EA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xmlns="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xmlns="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xmlns="" id="{68BB7FA1-930A-4EEB-AE34-46352A12A5F9}"/>
              </a:ext>
            </a:extLst>
          </p:cNvPr>
          <p:cNvSpPr txBox="1"/>
          <p:nvPr/>
        </p:nvSpPr>
        <p:spPr>
          <a:xfrm>
            <a:off x="8703407" y="6671685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xmlns="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xmlns="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xmlns="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xmlns="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xmlns="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xmlns="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xmlns="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xmlns="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xmlns="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xmlns="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xmlns="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xmlns="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xmlns="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A8ADADD6-33CE-364A-94E6-4997823B1491}"/>
              </a:ext>
            </a:extLst>
          </p:cNvPr>
          <p:cNvSpPr/>
          <p:nvPr/>
        </p:nvSpPr>
        <p:spPr>
          <a:xfrm>
            <a:off x="7745032" y="4981454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D415FD1A-B65D-5A4A-AE09-9A6710001508}"/>
              </a:ext>
            </a:extLst>
          </p:cNvPr>
          <p:cNvSpPr txBox="1"/>
          <p:nvPr/>
        </p:nvSpPr>
        <p:spPr>
          <a:xfrm>
            <a:off x="8221226" y="626651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5025C362-6688-1D41-9DCD-CBD0A0D76A15}"/>
              </a:ext>
            </a:extLst>
          </p:cNvPr>
          <p:cNvGrpSpPr/>
          <p:nvPr/>
        </p:nvGrpSpPr>
        <p:grpSpPr>
          <a:xfrm>
            <a:off x="8086485" y="5342467"/>
            <a:ext cx="1006998" cy="827590"/>
            <a:chOff x="853440" y="4579716"/>
            <a:chExt cx="1006998" cy="82759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xmlns="" id="{A274DFFB-6CAA-7B45-A90D-52AEB48F4A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xmlns="" id="{DF7A2470-70D0-DB4F-9AFB-6A080B73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3D2C6177-23F9-3945-9FFD-E0823E99B06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CC8AD880-17F0-2A4C-AEC4-081A65633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B956FBC-2833-2041-9DA0-2EEAA8270F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3027EE2F-8CBE-A143-8F78-D61C6DDB385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DF0D0A08-208E-3845-9178-2638FA5D293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122305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59" grpId="0"/>
      <p:bldP spid="67" grpId="0" animBg="1"/>
      <p:bldP spid="75" grpId="0"/>
      <p:bldP spid="85" grpId="0"/>
      <p:bldP spid="174" grpId="0" animBg="1"/>
      <p:bldP spid="175" grpId="0"/>
      <p:bldP spid="184" grpId="0" animBg="1"/>
      <p:bldP spid="185" grpId="0" animBg="1"/>
      <p:bldP spid="186" grpId="0"/>
      <p:bldP spid="204" grpId="0"/>
      <p:bldP spid="78" grpId="0" animBg="1"/>
      <p:bldP spid="7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1F6C71A-3581-4667-A03E-A9434BC87852}"/>
              </a:ext>
            </a:extLst>
          </p:cNvPr>
          <p:cNvSpPr/>
          <p:nvPr/>
        </p:nvSpPr>
        <p:spPr>
          <a:xfrm>
            <a:off x="1447732" y="4383687"/>
            <a:ext cx="11846257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D6C7737D-F00E-4501-8814-5A16A7DAC760}"/>
              </a:ext>
            </a:extLst>
          </p:cNvPr>
          <p:cNvSpPr/>
          <p:nvPr/>
        </p:nvSpPr>
        <p:spPr>
          <a:xfrm>
            <a:off x="1844413" y="4756619"/>
            <a:ext cx="5972512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88DA3F65-ED65-4555-A34B-CB7C5680439E}"/>
              </a:ext>
            </a:extLst>
          </p:cNvPr>
          <p:cNvSpPr txBox="1"/>
          <p:nvPr/>
        </p:nvSpPr>
        <p:spPr>
          <a:xfrm>
            <a:off x="3647714" y="6695773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AB7C6295-EA92-47AD-8CA0-D946B96AC601}"/>
              </a:ext>
            </a:extLst>
          </p:cNvPr>
          <p:cNvSpPr txBox="1"/>
          <p:nvPr/>
        </p:nvSpPr>
        <p:spPr>
          <a:xfrm>
            <a:off x="6733197" y="70967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xmlns="" id="{123720A5-F991-4783-B1CB-0F997406EF36}"/>
              </a:ext>
            </a:extLst>
          </p:cNvPr>
          <p:cNvSpPr/>
          <p:nvPr/>
        </p:nvSpPr>
        <p:spPr>
          <a:xfrm>
            <a:off x="2100254" y="5015558"/>
            <a:ext cx="3313427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xmlns="" id="{E209DBF4-835C-4772-AA5A-4494D6C078CB}"/>
              </a:ext>
            </a:extLst>
          </p:cNvPr>
          <p:cNvSpPr txBox="1"/>
          <p:nvPr/>
        </p:nvSpPr>
        <p:spPr>
          <a:xfrm>
            <a:off x="3452143" y="630061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xmlns="" id="{273E02FF-619F-4E39-B53C-856B749E1C49}"/>
              </a:ext>
            </a:extLst>
          </p:cNvPr>
          <p:cNvGrpSpPr/>
          <p:nvPr/>
        </p:nvGrpSpPr>
        <p:grpSpPr>
          <a:xfrm>
            <a:off x="2386762" y="5373677"/>
            <a:ext cx="1006998" cy="827590"/>
            <a:chOff x="853440" y="4579716"/>
            <a:chExt cx="1006998" cy="82759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xmlns="" id="{71566CA6-647D-49DA-A1EC-ADC4328C3E9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A9887BBE-316C-484C-86DD-29C626FF21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003A9420-B9E0-4CF3-B61B-512F9792343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27E63067-3D1A-4FE9-9F0D-F0683173F8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E0FB3992-3ECB-4EC0-ACFC-22CC137EA53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3B0DE9F7-0059-4F95-8F9F-3B5320E482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xmlns="" id="{D587C9E5-35AC-4F82-A29D-3002DF719F1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xmlns="" id="{5DB67EFB-F05F-4A93-A9D3-C15E63B4B490}"/>
              </a:ext>
            </a:extLst>
          </p:cNvPr>
          <p:cNvGrpSpPr/>
          <p:nvPr/>
        </p:nvGrpSpPr>
        <p:grpSpPr>
          <a:xfrm>
            <a:off x="3927080" y="5255915"/>
            <a:ext cx="1250066" cy="1030147"/>
            <a:chOff x="698628" y="4440514"/>
            <a:chExt cx="1250066" cy="1030147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xmlns="" id="{2E88B424-D758-457D-A0C1-503AED1613E4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76997453-0CD8-4BB6-9427-2C24C918AD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F56EF418-60A3-41F5-9F2F-20D330A3D96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87BED9FF-44F8-488F-A508-2C74341CB9A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86E41D91-CC12-4FAA-BABA-417676255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xmlns="" id="{3B43B28E-AC38-4760-BE41-99B40E1A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xmlns="" id="{4CD05AC8-9F67-473D-BFFF-4F104A4ED56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C77116EB-722A-4ED2-9B19-D8F958B467F3}"/>
                </a:ext>
              </a:extLst>
            </p:cNvPr>
            <p:cNvCxnSpPr/>
            <p:nvPr/>
          </p:nvCxnSpPr>
          <p:spPr>
            <a:xfrm>
              <a:off x="698628" y="4440514"/>
              <a:ext cx="1250066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15CAD2BE-6B7B-4A36-A795-FC12DC0DF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184" y="4440514"/>
              <a:ext cx="1183510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xmlns="" id="{809432BB-FA21-4B63-B22B-EFC6F7B2C4C3}"/>
              </a:ext>
            </a:extLst>
          </p:cNvPr>
          <p:cNvSpPr/>
          <p:nvPr/>
        </p:nvSpPr>
        <p:spPr>
          <a:xfrm>
            <a:off x="8213606" y="4733654"/>
            <a:ext cx="4723065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xmlns="" id="{C2D1A9B6-27D0-47DC-8C60-FE6C7AA0CE3E}"/>
              </a:ext>
            </a:extLst>
          </p:cNvPr>
          <p:cNvSpPr/>
          <p:nvPr/>
        </p:nvSpPr>
        <p:spPr>
          <a:xfrm>
            <a:off x="10834226" y="4992593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xmlns="" id="{48CFEB02-5E36-4E72-AB72-7201D7705762}"/>
              </a:ext>
            </a:extLst>
          </p:cNvPr>
          <p:cNvSpPr txBox="1"/>
          <p:nvPr/>
        </p:nvSpPr>
        <p:spPr>
          <a:xfrm>
            <a:off x="11310420" y="627765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xmlns="" id="{867EFE3F-8E7D-4F19-B934-8196821458C8}"/>
              </a:ext>
            </a:extLst>
          </p:cNvPr>
          <p:cNvGrpSpPr/>
          <p:nvPr/>
        </p:nvGrpSpPr>
        <p:grpSpPr>
          <a:xfrm>
            <a:off x="11175679" y="5353606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xmlns="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xmlns="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xmlns="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xmlns="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xmlns="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xmlns="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xmlns="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xmlns="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xmlns="" id="{68BB7FA1-930A-4EEB-AE34-46352A12A5F9}"/>
              </a:ext>
            </a:extLst>
          </p:cNvPr>
          <p:cNvSpPr txBox="1"/>
          <p:nvPr/>
        </p:nvSpPr>
        <p:spPr>
          <a:xfrm>
            <a:off x="9638014" y="6661261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xmlns="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xmlns="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xmlns="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xmlns="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xmlns="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xmlns="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xmlns="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xmlns="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xmlns="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xmlns="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xmlns="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xmlns="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xmlns="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Content Placeholder 2">
            <a:extLst>
              <a:ext uri="{FF2B5EF4-FFF2-40B4-BE49-F238E27FC236}">
                <a16:creationId xmlns:a16="http://schemas.microsoft.com/office/drawing/2014/main" xmlns="" id="{634A1C79-06E8-4AFF-9AE5-60C1BB66C587}"/>
              </a:ext>
            </a:extLst>
          </p:cNvPr>
          <p:cNvSpPr txBox="1">
            <a:spLocks/>
          </p:cNvSpPr>
          <p:nvPr/>
        </p:nvSpPr>
        <p:spPr>
          <a:xfrm>
            <a:off x="657922" y="811075"/>
            <a:ext cx="13926386" cy="2114987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cannot have </a:t>
            </a:r>
            <a:r>
              <a:rPr lang="en-IN" dirty="0"/>
              <a:t>multiple containers of </a:t>
            </a:r>
            <a:r>
              <a:rPr lang="en-IN" dirty="0">
                <a:solidFill>
                  <a:srgbClr val="00B050"/>
                </a:solidFill>
              </a:rPr>
              <a:t>same kind </a:t>
            </a:r>
            <a:r>
              <a:rPr lang="en-IN" dirty="0"/>
              <a:t>in a single POD.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IN" dirty="0"/>
              <a:t>Two NGINX containers in single POD serving same purpose is </a:t>
            </a:r>
            <a:r>
              <a:rPr lang="en-IN" dirty="0">
                <a:solidFill>
                  <a:srgbClr val="C00000"/>
                </a:solidFill>
              </a:rPr>
              <a:t>not</a:t>
            </a:r>
            <a:r>
              <a:rPr lang="en-IN" dirty="0"/>
              <a:t> </a:t>
            </a:r>
            <a:r>
              <a:rPr lang="en-IN" dirty="0">
                <a:solidFill>
                  <a:srgbClr val="C00000"/>
                </a:solidFill>
              </a:rPr>
              <a:t>recommended</a:t>
            </a:r>
            <a:r>
              <a:rPr lang="en-IN" dirty="0"/>
              <a:t>.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8B99FB98-CCCE-B144-9E7C-C2E52FC7A3FC}"/>
              </a:ext>
            </a:extLst>
          </p:cNvPr>
          <p:cNvSpPr/>
          <p:nvPr/>
        </p:nvSpPr>
        <p:spPr>
          <a:xfrm>
            <a:off x="5755134" y="5037337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6D3FAB05-08C2-1644-B751-D8171AF85035}"/>
              </a:ext>
            </a:extLst>
          </p:cNvPr>
          <p:cNvSpPr txBox="1"/>
          <p:nvPr/>
        </p:nvSpPr>
        <p:spPr>
          <a:xfrm>
            <a:off x="6231328" y="6322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49EEB18-17DE-504F-8684-207EFD1E7057}"/>
              </a:ext>
            </a:extLst>
          </p:cNvPr>
          <p:cNvGrpSpPr/>
          <p:nvPr/>
        </p:nvGrpSpPr>
        <p:grpSpPr>
          <a:xfrm>
            <a:off x="6096587" y="5398350"/>
            <a:ext cx="1006998" cy="827590"/>
            <a:chOff x="853440" y="4579716"/>
            <a:chExt cx="1006998" cy="82759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A79206D2-50A3-6341-A69E-EC72D7A196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6EAF052B-F89E-814C-A56B-8956426ACD8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D60109C5-03D2-7941-8CBD-348D859A0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C86A509C-6618-5042-9CA8-FD21171B197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xmlns="" id="{8CA7EB29-2A79-6844-B2F8-6E20577823B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30FF944-E3F7-1343-A9CA-9CA70A681B4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5B4C46DC-A0B1-1F49-8A3B-49F4CF53A3A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C417BEF4-4387-F848-A993-962DE31DDA73}"/>
              </a:ext>
            </a:extLst>
          </p:cNvPr>
          <p:cNvSpPr/>
          <p:nvPr/>
        </p:nvSpPr>
        <p:spPr>
          <a:xfrm>
            <a:off x="8621827" y="499097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DF58C66C-0B57-7B49-8A4D-57C23199FD8A}"/>
              </a:ext>
            </a:extLst>
          </p:cNvPr>
          <p:cNvSpPr txBox="1"/>
          <p:nvPr/>
        </p:nvSpPr>
        <p:spPr>
          <a:xfrm>
            <a:off x="9098021" y="627602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567D5F92-1202-BE41-B731-7F59E3D80059}"/>
              </a:ext>
            </a:extLst>
          </p:cNvPr>
          <p:cNvGrpSpPr/>
          <p:nvPr/>
        </p:nvGrpSpPr>
        <p:grpSpPr>
          <a:xfrm>
            <a:off x="8963280" y="5351983"/>
            <a:ext cx="1006998" cy="82759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0377B6B3-11DD-654A-AACB-0FEB6DECC5D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xmlns="" id="{3996E2E8-22EF-2D40-8093-C7E6706C175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xmlns="" id="{651E02C9-BA60-CB43-A58E-2B31C304A21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888A45FA-6AA1-124B-938B-6BD143F344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569FF39-B62E-2848-8CE8-C2FB75A687F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81048B84-C044-E346-9D0C-C32275A489B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xmlns="" id="{09DC0C41-DE76-1C43-B0A2-77BB0E106E5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34676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85" grpId="0"/>
      <p:bldP spid="142" grpId="0" animBg="1"/>
      <p:bldP spid="143" grpId="0"/>
      <p:bldP spid="184" grpId="0" animBg="1"/>
      <p:bldP spid="185" grpId="0" animBg="1"/>
      <p:bldP spid="186" grpId="0"/>
      <p:bldP spid="204" grpId="0"/>
      <p:bldP spid="80" grpId="0" animBg="1"/>
      <p:bldP spid="81" grpId="0"/>
      <p:bldP spid="91" grpId="0" animBg="1"/>
      <p:bldP spid="9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AA38688E-2F9B-414A-BC25-32FF7F1C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9" y="1240221"/>
            <a:ext cx="8158278" cy="634824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We can have multiple containers in a single POD, provided </a:t>
            </a:r>
            <a:r>
              <a:rPr lang="en-IN" dirty="0">
                <a:solidFill>
                  <a:srgbClr val="0070C0"/>
                </a:solidFill>
              </a:rPr>
              <a:t>they are not of same kind</a:t>
            </a:r>
            <a:r>
              <a:rPr lang="en-IN" dirty="0"/>
              <a:t>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Helper Containers (Side-car)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Pullers: </a:t>
            </a:r>
            <a:r>
              <a:rPr lang="en-US" dirty="0"/>
              <a:t>Pull data required by Main Container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pushers: </a:t>
            </a:r>
            <a:r>
              <a:rPr lang="en-US" dirty="0"/>
              <a:t>Push data by collecting from main container (logs)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Proxies: </a:t>
            </a:r>
            <a:r>
              <a:rPr lang="en-US" dirty="0"/>
              <a:t>Writes static data to html files using Helper container and Reads using Main Container.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</a:p>
          <a:p>
            <a:pPr lvl="1"/>
            <a:r>
              <a:rPr lang="en-US" dirty="0"/>
              <a:t>The two containers can easily communicate with each other easily as they share same </a:t>
            </a:r>
            <a:r>
              <a:rPr lang="en-US" dirty="0">
                <a:solidFill>
                  <a:srgbClr val="0070C0"/>
                </a:solidFill>
              </a:rPr>
              <a:t>network space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can also easily share </a:t>
            </a:r>
            <a:r>
              <a:rPr lang="en-US" dirty="0">
                <a:solidFill>
                  <a:srgbClr val="0070C0"/>
                </a:solidFill>
              </a:rPr>
              <a:t>same storage space</a:t>
            </a:r>
            <a:r>
              <a:rPr lang="en-US" dirty="0"/>
              <a:t>. </a:t>
            </a:r>
          </a:p>
          <a:p>
            <a:r>
              <a:rPr lang="en-US" dirty="0"/>
              <a:t>Multi-Container Pods is a </a:t>
            </a:r>
            <a:r>
              <a:rPr lang="en-US" dirty="0">
                <a:solidFill>
                  <a:srgbClr val="0070C0"/>
                </a:solidFill>
              </a:rPr>
              <a:t>rare use-case </a:t>
            </a:r>
            <a:r>
              <a:rPr lang="en-US" dirty="0"/>
              <a:t>and we will try to focus on core fundamentals. 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Multi-Container 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1F6C71A-3581-4667-A03E-A9434BC87852}"/>
              </a:ext>
            </a:extLst>
          </p:cNvPr>
          <p:cNvSpPr/>
          <p:nvPr/>
        </p:nvSpPr>
        <p:spPr>
          <a:xfrm>
            <a:off x="8619735" y="1461659"/>
            <a:ext cx="5625296" cy="323461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D6C7737D-F00E-4501-8814-5A16A7DAC760}"/>
              </a:ext>
            </a:extLst>
          </p:cNvPr>
          <p:cNvSpPr/>
          <p:nvPr/>
        </p:nvSpPr>
        <p:spPr>
          <a:xfrm>
            <a:off x="8874378" y="1716302"/>
            <a:ext cx="5058136" cy="25389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250B21EF-B9D2-4278-9681-0B825503B169}"/>
              </a:ext>
            </a:extLst>
          </p:cNvPr>
          <p:cNvSpPr/>
          <p:nvPr/>
        </p:nvSpPr>
        <p:spPr>
          <a:xfrm>
            <a:off x="9369225" y="2107218"/>
            <a:ext cx="4054003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DC8321F1-1A42-48F4-BD83-BA3A3A065E1B}"/>
              </a:ext>
            </a:extLst>
          </p:cNvPr>
          <p:cNvSpPr txBox="1"/>
          <p:nvPr/>
        </p:nvSpPr>
        <p:spPr>
          <a:xfrm>
            <a:off x="11030133" y="335036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88DA3F65-ED65-4555-A34B-CB7C5680439E}"/>
              </a:ext>
            </a:extLst>
          </p:cNvPr>
          <p:cNvSpPr txBox="1"/>
          <p:nvPr/>
        </p:nvSpPr>
        <p:spPr>
          <a:xfrm>
            <a:off x="10575481" y="38019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AB7C6295-EA92-47AD-8CA0-D946B96AC601}"/>
              </a:ext>
            </a:extLst>
          </p:cNvPr>
          <p:cNvSpPr txBox="1"/>
          <p:nvPr/>
        </p:nvSpPr>
        <p:spPr>
          <a:xfrm>
            <a:off x="10255169" y="426538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343CEF77-5CB6-4B07-A2FA-D46A6DBC7B43}"/>
              </a:ext>
            </a:extLst>
          </p:cNvPr>
          <p:cNvGrpSpPr/>
          <p:nvPr/>
        </p:nvGrpSpPr>
        <p:grpSpPr>
          <a:xfrm>
            <a:off x="9680612" y="2448853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xmlns="" id="{0D347FEB-3AD8-4092-890A-2B39E927E77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E708C6A7-F180-464C-93B6-B4E189165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148A7C43-1B6C-46A5-B941-3EF31B9192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70ADFDE6-CDE2-4F3D-80A5-AF6C65EC48C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FBD865F3-3121-4B70-A25D-F17CD004AFC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233E52F9-4B1A-4E39-A778-6FFF0DFE40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xmlns="" id="{D9A8234B-B332-49A9-82AB-EF2E3DD8014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DF26A0D6-9996-423A-B0A9-0F2CB0BDCC31}"/>
              </a:ext>
            </a:extLst>
          </p:cNvPr>
          <p:cNvCxnSpPr>
            <a:cxnSpLocks/>
            <a:stCxn id="103" idx="3"/>
            <a:endCxn id="73" idx="1"/>
          </p:cNvCxnSpPr>
          <p:nvPr/>
        </p:nvCxnSpPr>
        <p:spPr>
          <a:xfrm flipV="1">
            <a:off x="10687610" y="2860068"/>
            <a:ext cx="1324470" cy="25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60C5C335-166E-4489-ACDD-5F0DD5D8CD9B}"/>
              </a:ext>
            </a:extLst>
          </p:cNvPr>
          <p:cNvGrpSpPr/>
          <p:nvPr/>
        </p:nvGrpSpPr>
        <p:grpSpPr>
          <a:xfrm>
            <a:off x="12012080" y="2446273"/>
            <a:ext cx="1006998" cy="827590"/>
            <a:chOff x="5318084" y="2957814"/>
            <a:chExt cx="1006998" cy="82759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F0FC1473-A0E3-4051-8867-94962616307B}"/>
                </a:ext>
              </a:extLst>
            </p:cNvPr>
            <p:cNvSpPr/>
            <p:nvPr/>
          </p:nvSpPr>
          <p:spPr>
            <a:xfrm>
              <a:off x="5318084" y="295781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C33E544-DB01-4466-8A4C-9F5A0C9F439C}"/>
                </a:ext>
              </a:extLst>
            </p:cNvPr>
            <p:cNvCxnSpPr>
              <a:cxnSpLocks/>
            </p:cNvCxnSpPr>
            <p:nvPr/>
          </p:nvCxnSpPr>
          <p:spPr>
            <a:xfrm>
              <a:off x="5514854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D548E477-8DE6-491F-B02D-991D4FAE865D}"/>
                </a:ext>
              </a:extLst>
            </p:cNvPr>
            <p:cNvCxnSpPr>
              <a:cxnSpLocks/>
            </p:cNvCxnSpPr>
            <p:nvPr/>
          </p:nvCxnSpPr>
          <p:spPr>
            <a:xfrm>
              <a:off x="56691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2AB9F90-EBF1-49AF-BED7-FC777EEAB7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15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08386B78-45D9-4F68-948F-2B1BCDED5B12}"/>
                </a:ext>
              </a:extLst>
            </p:cNvPr>
            <p:cNvCxnSpPr>
              <a:cxnSpLocks/>
            </p:cNvCxnSpPr>
            <p:nvPr/>
          </p:nvCxnSpPr>
          <p:spPr>
            <a:xfrm>
              <a:off x="59739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2033A842-E4CB-4582-9B64-1D54276584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3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412B548D-4182-4591-90CD-8DEB4BE55A48}"/>
                </a:ext>
              </a:extLst>
            </p:cNvPr>
            <p:cNvSpPr txBox="1"/>
            <p:nvPr/>
          </p:nvSpPr>
          <p:spPr>
            <a:xfrm>
              <a:off x="5644104" y="3171554"/>
              <a:ext cx="406079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H</a:t>
              </a:r>
            </a:p>
          </p:txBody>
        </p:sp>
      </p:grp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xmlns="" id="{668FEB10-CDC3-4E9E-92EE-C66B55420339}"/>
              </a:ext>
            </a:extLst>
          </p:cNvPr>
          <p:cNvSpPr/>
          <p:nvPr/>
        </p:nvSpPr>
        <p:spPr>
          <a:xfrm rot="10800000">
            <a:off x="12609596" y="5142406"/>
            <a:ext cx="1498092" cy="934207"/>
          </a:xfrm>
          <a:prstGeom prst="wedgeRectCallout">
            <a:avLst>
              <a:gd name="adj1" fmla="val 44463"/>
              <a:gd name="adj2" fmla="val 25695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6098B8A-2441-45E9-879E-43770D795AC2}"/>
              </a:ext>
            </a:extLst>
          </p:cNvPr>
          <p:cNvSpPr txBox="1"/>
          <p:nvPr/>
        </p:nvSpPr>
        <p:spPr>
          <a:xfrm>
            <a:off x="12696404" y="5201453"/>
            <a:ext cx="1411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Helper </a:t>
            </a:r>
          </a:p>
          <a:p>
            <a:r>
              <a:rPr lang="en-IN" dirty="0"/>
              <a:t>Containers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73882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41" grpId="0" animBg="1"/>
      <p:bldP spid="49" grpId="0"/>
      <p:bldP spid="59" grpId="0"/>
      <p:bldP spid="85" grpId="0"/>
      <p:bldP spid="14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447710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999586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369" y="2656561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Load Balancer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508" y="2917512"/>
            <a:ext cx="3528026" cy="3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3373DFEB-E3C1-5E43-A5CA-2089EDE80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3312" y="740741"/>
            <a:ext cx="1248239" cy="12482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457E506C-F800-B244-BD92-7AA3FCCA5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536" y="199241"/>
            <a:ext cx="1410774" cy="1410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2115EA8-43B5-EE4E-89DD-23695B411841}"/>
              </a:ext>
            </a:extLst>
          </p:cNvPr>
          <p:cNvSpPr txBox="1"/>
          <p:nvPr/>
        </p:nvSpPr>
        <p:spPr>
          <a:xfrm>
            <a:off x="305138" y="1533303"/>
            <a:ext cx="1657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Public </a:t>
            </a:r>
          </a:p>
          <a:p>
            <a:r>
              <a:rPr lang="en-US" dirty="0"/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3D99706-82B0-2445-A8CE-767E4F86AC5D}"/>
              </a:ext>
            </a:extLst>
          </p:cNvPr>
          <p:cNvSpPr txBox="1"/>
          <p:nvPr/>
        </p:nvSpPr>
        <p:spPr>
          <a:xfrm>
            <a:off x="11110327" y="2203126"/>
            <a:ext cx="1932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Standard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CD46DAED-79C2-E441-A5F1-888C4BD5B2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081" y="3006091"/>
            <a:ext cx="3247802" cy="32478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1087374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2003CD-2B39-CC49-B956-EE528F4C2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2227717"/>
            <a:ext cx="12618720" cy="559092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AKS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– Azure Kubernetes Service </a:t>
            </a:r>
          </a:p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AKS is </a:t>
            </a:r>
            <a:r>
              <a:rPr lang="en-US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highly available, secure and fully managed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Kubernetes Service</a:t>
            </a:r>
          </a:p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As on today available in </a:t>
            </a:r>
            <a:r>
              <a:rPr lang="en-US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36 regions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and growing. </a:t>
            </a:r>
          </a:p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When </a:t>
            </a:r>
            <a:r>
              <a:rPr lang="en-US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compared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to other cloud providers, AKS is the one which is available in highest number of regions</a:t>
            </a:r>
          </a:p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Will be able to run </a:t>
            </a:r>
            <a:r>
              <a:rPr lang="en-US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any type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 workloads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Windows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based applications like </a:t>
            </a:r>
            <a:r>
              <a:rPr lang="en-US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.Net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Apps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Linux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supported applications like Java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IOT device deployment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and management on demand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Machine Learning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Model training with AKS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F2E1EAC-3771-924F-A963-45F6050E1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493" y="617254"/>
            <a:ext cx="12618720" cy="1188851"/>
          </a:xfrm>
        </p:spPr>
        <p:txBody>
          <a:bodyPr/>
          <a:lstStyle/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AKS -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447365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4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EA20C856-4F50-A447-8284-8FDCD28D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7" y="1240221"/>
            <a:ext cx="9059661" cy="634824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expose an application </a:t>
            </a:r>
            <a:r>
              <a:rPr lang="en-IN" dirty="0"/>
              <a:t>running on a set of </a:t>
            </a:r>
            <a:r>
              <a:rPr lang="en-IN" dirty="0">
                <a:solidFill>
                  <a:srgbClr val="0070C0"/>
                </a:solidFill>
              </a:rPr>
              <a:t>PODs</a:t>
            </a:r>
            <a:r>
              <a:rPr lang="en-IN" dirty="0"/>
              <a:t> using different types of Services available in k8s. </a:t>
            </a:r>
          </a:p>
          <a:p>
            <a:pPr lvl="1"/>
            <a:r>
              <a:rPr lang="en-IN" dirty="0"/>
              <a:t>ClusterIP Service(Internal to k8s cluster)</a:t>
            </a:r>
          </a:p>
          <a:p>
            <a:pPr lvl="1"/>
            <a:r>
              <a:rPr lang="en-IN" dirty="0"/>
              <a:t>NodePort Service (To internet)</a:t>
            </a:r>
          </a:p>
          <a:p>
            <a:pPr lvl="1"/>
            <a:r>
              <a:rPr lang="en-IN" dirty="0"/>
              <a:t>LoadBalancer Service (To internet)</a:t>
            </a:r>
          </a:p>
          <a:p>
            <a:pPr lvl="1"/>
            <a:r>
              <a:rPr lang="en-IN" dirty="0"/>
              <a:t>Ingress Service (To internet)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LoadBalancer Service </a:t>
            </a:r>
          </a:p>
          <a:p>
            <a:pPr lvl="1"/>
            <a:r>
              <a:rPr lang="en-IN" dirty="0"/>
              <a:t>To access our application </a:t>
            </a:r>
            <a:r>
              <a:rPr lang="en-IN" dirty="0">
                <a:solidFill>
                  <a:srgbClr val="0070C0"/>
                </a:solidFill>
              </a:rPr>
              <a:t>outside of Azure AKS k8s cluster</a:t>
            </a:r>
            <a:r>
              <a:rPr lang="en-IN" dirty="0"/>
              <a:t>, we can use </a:t>
            </a:r>
            <a:r>
              <a:rPr lang="en-IN" dirty="0">
                <a:solidFill>
                  <a:srgbClr val="00B050"/>
                </a:solidFill>
              </a:rPr>
              <a:t>Kubernetes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LoadBalancer service </a:t>
            </a:r>
            <a:r>
              <a:rPr lang="en-IN" dirty="0"/>
              <a:t>which will be eventually mapped to </a:t>
            </a:r>
            <a:r>
              <a:rPr lang="en-IN" dirty="0">
                <a:solidFill>
                  <a:srgbClr val="00B050"/>
                </a:solidFill>
              </a:rPr>
              <a:t>Azure Standard Load Balancer.</a:t>
            </a:r>
          </a:p>
          <a:p>
            <a:pPr lvl="1"/>
            <a:r>
              <a:rPr lang="en-IN" dirty="0"/>
              <a:t>When  we deploy k8s load balancer service, the following will happen in </a:t>
            </a:r>
            <a:r>
              <a:rPr lang="en-IN" dirty="0">
                <a:solidFill>
                  <a:srgbClr val="00B050"/>
                </a:solidFill>
              </a:rPr>
              <a:t>Azure Standard Load Balancer</a:t>
            </a:r>
          </a:p>
          <a:p>
            <a:pPr lvl="2"/>
            <a:r>
              <a:rPr lang="en-IN" dirty="0"/>
              <a:t>A new </a:t>
            </a:r>
            <a:r>
              <a:rPr lang="en-IN" dirty="0">
                <a:solidFill>
                  <a:srgbClr val="00B050"/>
                </a:solidFill>
              </a:rPr>
              <a:t>Public IP </a:t>
            </a:r>
            <a:r>
              <a:rPr lang="en-IN" dirty="0"/>
              <a:t>gets created and associates that to </a:t>
            </a:r>
            <a:r>
              <a:rPr lang="en-IN" dirty="0">
                <a:solidFill>
                  <a:srgbClr val="00B050"/>
                </a:solidFill>
              </a:rPr>
              <a:t>Frontend IP </a:t>
            </a:r>
            <a:r>
              <a:rPr lang="en-IN" dirty="0"/>
              <a:t>Configuration</a:t>
            </a:r>
          </a:p>
          <a:p>
            <a:pPr lvl="2"/>
            <a:r>
              <a:rPr lang="en-IN" dirty="0"/>
              <a:t>A new </a:t>
            </a:r>
            <a:r>
              <a:rPr lang="en-IN" dirty="0">
                <a:solidFill>
                  <a:srgbClr val="00B050"/>
                </a:solidFill>
              </a:rPr>
              <a:t>Load Balancing rule </a:t>
            </a:r>
            <a:r>
              <a:rPr lang="en-IN" dirty="0"/>
              <a:t>will be created which associates frontend </a:t>
            </a:r>
            <a:r>
              <a:rPr lang="en-IN" dirty="0" err="1"/>
              <a:t>ip</a:t>
            </a:r>
            <a:r>
              <a:rPr lang="en-IN" dirty="0"/>
              <a:t> and backend pool</a:t>
            </a:r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8" y="-148097"/>
            <a:ext cx="9487198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Service - LoadBalancer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94FD6C19-289A-2A4D-A8A5-0DF0AEDD21A2}"/>
              </a:ext>
            </a:extLst>
          </p:cNvPr>
          <p:cNvSpPr/>
          <p:nvPr/>
        </p:nvSpPr>
        <p:spPr>
          <a:xfrm>
            <a:off x="11142186" y="1871811"/>
            <a:ext cx="3225456" cy="54171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3F0C66E-E889-D242-9709-497CDF53320C}"/>
              </a:ext>
            </a:extLst>
          </p:cNvPr>
          <p:cNvSpPr txBox="1"/>
          <p:nvPr/>
        </p:nvSpPr>
        <p:spPr>
          <a:xfrm>
            <a:off x="12427960" y="6469892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8D4A700-B380-F941-B8F4-F2E51BBFD2DA}"/>
              </a:ext>
            </a:extLst>
          </p:cNvPr>
          <p:cNvSpPr txBox="1"/>
          <p:nvPr/>
        </p:nvSpPr>
        <p:spPr>
          <a:xfrm>
            <a:off x="11619963" y="690626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3D21552-B198-7444-89B8-12F621F7BCF0}"/>
              </a:ext>
            </a:extLst>
          </p:cNvPr>
          <p:cNvSpPr txBox="1"/>
          <p:nvPr/>
        </p:nvSpPr>
        <p:spPr>
          <a:xfrm>
            <a:off x="13562613" y="656515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41E1E6A-79B7-A64F-83E8-01EF9915260E}"/>
              </a:ext>
            </a:extLst>
          </p:cNvPr>
          <p:cNvSpPr txBox="1"/>
          <p:nvPr/>
        </p:nvSpPr>
        <p:spPr>
          <a:xfrm>
            <a:off x="12491967" y="6486727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7E7C795D-7767-7146-862B-3D5F6E32811F}"/>
              </a:ext>
            </a:extLst>
          </p:cNvPr>
          <p:cNvSpPr/>
          <p:nvPr/>
        </p:nvSpPr>
        <p:spPr>
          <a:xfrm>
            <a:off x="11509044" y="1966667"/>
            <a:ext cx="2517161" cy="49240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FEB8C4D2-A1D9-DC42-82EB-5EF90A4C0C79}"/>
              </a:ext>
            </a:extLst>
          </p:cNvPr>
          <p:cNvSpPr/>
          <p:nvPr/>
        </p:nvSpPr>
        <p:spPr>
          <a:xfrm>
            <a:off x="11923760" y="4793085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4C34839F-54A7-944F-95D8-0133941EE2A8}"/>
              </a:ext>
            </a:extLst>
          </p:cNvPr>
          <p:cNvSpPr txBox="1"/>
          <p:nvPr/>
        </p:nvSpPr>
        <p:spPr>
          <a:xfrm>
            <a:off x="12399954" y="6078142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C511CE72-1EB0-6942-AB2B-4806592ED87A}"/>
              </a:ext>
            </a:extLst>
          </p:cNvPr>
          <p:cNvGrpSpPr/>
          <p:nvPr/>
        </p:nvGrpSpPr>
        <p:grpSpPr>
          <a:xfrm>
            <a:off x="12265213" y="5154098"/>
            <a:ext cx="1006998" cy="827590"/>
            <a:chOff x="853440" y="4579716"/>
            <a:chExt cx="1006998" cy="82759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9543F37C-2344-FE44-AC2E-CDA7F8AF5ED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335624C9-6FFC-D24A-B739-045474F0F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5879388E-C164-1343-9E38-05810D8AF44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6D86FA8E-A283-E44D-9E2C-8A2C7F3A47E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0327E92C-68DB-F848-AC70-351E65184BF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FA06AB1-64EF-AF44-AD68-223D6AF2F5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BBB56961-74CD-834E-A819-82B6C3DD3D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09D98976-46C4-8D40-8390-7A108E66EE99}"/>
              </a:ext>
            </a:extLst>
          </p:cNvPr>
          <p:cNvSpPr txBox="1"/>
          <p:nvPr/>
        </p:nvSpPr>
        <p:spPr>
          <a:xfrm>
            <a:off x="11940276" y="6509029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48736E3-55E7-D047-A3E5-7BBE788BE618}"/>
              </a:ext>
            </a:extLst>
          </p:cNvPr>
          <p:cNvSpPr/>
          <p:nvPr/>
        </p:nvSpPr>
        <p:spPr>
          <a:xfrm>
            <a:off x="11923760" y="2463501"/>
            <a:ext cx="1689904" cy="18986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1005869E-B830-DD4F-8AFE-28F8896743C6}"/>
              </a:ext>
            </a:extLst>
          </p:cNvPr>
          <p:cNvSpPr/>
          <p:nvPr/>
        </p:nvSpPr>
        <p:spPr>
          <a:xfrm>
            <a:off x="12025815" y="3805739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targetPort</a:t>
            </a:r>
            <a:r>
              <a:rPr lang="en-US" sz="1600" dirty="0">
                <a:solidFill>
                  <a:schemeClr val="tx1"/>
                </a:solidFill>
              </a:rPr>
              <a:t>: 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DC264116-3213-614B-B766-8F8DF2AF9517}"/>
              </a:ext>
            </a:extLst>
          </p:cNvPr>
          <p:cNvSpPr/>
          <p:nvPr/>
        </p:nvSpPr>
        <p:spPr>
          <a:xfrm>
            <a:off x="12025814" y="2550810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Port: 80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9080C257-4FD6-D546-80AA-C92B1C68EB45}"/>
              </a:ext>
            </a:extLst>
          </p:cNvPr>
          <p:cNvSpPr/>
          <p:nvPr/>
        </p:nvSpPr>
        <p:spPr>
          <a:xfrm>
            <a:off x="11142187" y="554269"/>
            <a:ext cx="3225456" cy="1203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Azure Standard </a:t>
            </a:r>
          </a:p>
          <a:p>
            <a:pPr algn="ctr"/>
            <a:r>
              <a:rPr lang="en-US" sz="1600" b="1" dirty="0">
                <a:solidFill>
                  <a:srgbClr val="0070C0"/>
                </a:solidFill>
              </a:rPr>
              <a:t>Load Balancer</a:t>
            </a:r>
          </a:p>
        </p:txBody>
      </p:sp>
      <p:pic>
        <p:nvPicPr>
          <p:cNvPr id="75" name="Graphic 74" descr="User">
            <a:extLst>
              <a:ext uri="{FF2B5EF4-FFF2-40B4-BE49-F238E27FC236}">
                <a16:creationId xmlns:a16="http://schemas.microsoft.com/office/drawing/2014/main" xmlns="" id="{053FCBD3-F120-304F-9C33-5BEAF7F408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5938" y="809317"/>
            <a:ext cx="1110539" cy="1110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2AB0385-3AEC-3B4E-9901-36434E0E7A1E}"/>
              </a:ext>
            </a:extLst>
          </p:cNvPr>
          <p:cNvSpPr txBox="1"/>
          <p:nvPr/>
        </p:nvSpPr>
        <p:spPr>
          <a:xfrm>
            <a:off x="8906666" y="618112"/>
            <a:ext cx="724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User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03732786-B8BE-BE4C-A8D8-12DE6CD1429C}"/>
              </a:ext>
            </a:extLst>
          </p:cNvPr>
          <p:cNvCxnSpPr>
            <a:cxnSpLocks/>
            <a:stCxn id="75" idx="3"/>
            <a:endCxn id="65" idx="1"/>
          </p:cNvCxnSpPr>
          <p:nvPr/>
        </p:nvCxnSpPr>
        <p:spPr>
          <a:xfrm>
            <a:off x="9396477" y="1364587"/>
            <a:ext cx="1872679" cy="3752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5AB1F4E3-A83E-E043-A0D6-29CA35EF710C}"/>
              </a:ext>
            </a:extLst>
          </p:cNvPr>
          <p:cNvCxnSpPr>
            <a:stCxn id="9" idx="2"/>
            <a:endCxn id="52" idx="0"/>
          </p:cNvCxnSpPr>
          <p:nvPr/>
        </p:nvCxnSpPr>
        <p:spPr>
          <a:xfrm>
            <a:off x="12768712" y="4362198"/>
            <a:ext cx="0" cy="4308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xmlns="" id="{FD949922-2938-0A4C-A908-B431E498D014}"/>
              </a:ext>
            </a:extLst>
          </p:cNvPr>
          <p:cNvSpPr/>
          <p:nvPr/>
        </p:nvSpPr>
        <p:spPr>
          <a:xfrm>
            <a:off x="7515923" y="2406540"/>
            <a:ext cx="2062976" cy="763445"/>
          </a:xfrm>
          <a:prstGeom prst="wedgeRectCallout">
            <a:avLst>
              <a:gd name="adj1" fmla="val 123330"/>
              <a:gd name="adj2" fmla="val -134484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Updated SLB with </a:t>
            </a:r>
            <a:r>
              <a:rPr lang="en-US" sz="1600" dirty="0" err="1"/>
              <a:t>FrontendIP</a:t>
            </a:r>
            <a:r>
              <a:rPr lang="en-US" sz="1600" dirty="0"/>
              <a:t> &amp; LB Rule</a:t>
            </a:r>
          </a:p>
        </p:txBody>
      </p:sp>
      <p:sp>
        <p:nvSpPr>
          <p:cNvPr id="83" name="Rectangular Callout 82">
            <a:extLst>
              <a:ext uri="{FF2B5EF4-FFF2-40B4-BE49-F238E27FC236}">
                <a16:creationId xmlns:a16="http://schemas.microsoft.com/office/drawing/2014/main" xmlns="" id="{065645B4-277C-2E46-A31B-2012BA58279B}"/>
              </a:ext>
            </a:extLst>
          </p:cNvPr>
          <p:cNvSpPr/>
          <p:nvPr/>
        </p:nvSpPr>
        <p:spPr>
          <a:xfrm>
            <a:off x="7540348" y="3385427"/>
            <a:ext cx="2062976" cy="527145"/>
          </a:xfrm>
          <a:prstGeom prst="wedgeRectCallout">
            <a:avLst>
              <a:gd name="adj1" fmla="val 178085"/>
              <a:gd name="adj2" fmla="val -163848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ClusterIP</a:t>
            </a:r>
            <a:r>
              <a:rPr lang="en-US" sz="1600" dirty="0"/>
              <a:t> Service Port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xmlns="" id="{AFB64851-55BA-BB4B-9A38-3797045E40AE}"/>
              </a:ext>
            </a:extLst>
          </p:cNvPr>
          <p:cNvSpPr/>
          <p:nvPr/>
        </p:nvSpPr>
        <p:spPr>
          <a:xfrm>
            <a:off x="8705347" y="4165124"/>
            <a:ext cx="2062976" cy="527145"/>
          </a:xfrm>
          <a:prstGeom prst="wedgeRectCallout">
            <a:avLst>
              <a:gd name="adj1" fmla="val 118738"/>
              <a:gd name="adj2" fmla="val -97225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Port in a 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AD249D4-6279-C543-9DA1-4D33ABF3EBBA}"/>
              </a:ext>
            </a:extLst>
          </p:cNvPr>
          <p:cNvSpPr txBox="1"/>
          <p:nvPr/>
        </p:nvSpPr>
        <p:spPr>
          <a:xfrm>
            <a:off x="9221716" y="1040754"/>
            <a:ext cx="1721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http://&lt;NEW-PUBLIC-IP&gt;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6B73DBE1-5B42-6C45-AC8B-079A77C2D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3899" y="826987"/>
            <a:ext cx="700982" cy="70098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94D3A174-51A1-4E4C-B2BF-E84EF597AB9B}"/>
              </a:ext>
            </a:extLst>
          </p:cNvPr>
          <p:cNvSpPr/>
          <p:nvPr/>
        </p:nvSpPr>
        <p:spPr>
          <a:xfrm>
            <a:off x="10768323" y="241738"/>
            <a:ext cx="3833490" cy="73467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B11624B5-95FF-704E-B161-75F24AC0588A}"/>
              </a:ext>
            </a:extLst>
          </p:cNvPr>
          <p:cNvSpPr txBox="1"/>
          <p:nvPr/>
        </p:nvSpPr>
        <p:spPr>
          <a:xfrm>
            <a:off x="11923760" y="7244444"/>
            <a:ext cx="1564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Azure Cloud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xmlns="" id="{18AAEF5F-78D0-4443-93EF-52DD69507B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51170" y="536552"/>
            <a:ext cx="627746" cy="62774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BA3C2BEC-1E1D-6A41-8B28-97E0E1AB2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9156" y="1088236"/>
            <a:ext cx="627746" cy="627746"/>
          </a:xfrm>
          <a:prstGeom prst="rect">
            <a:avLst/>
          </a:prstGeom>
        </p:spPr>
      </p:pic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xmlns="" id="{E1A57AC9-01BC-294D-B1E6-666436163435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1852961" y="1177478"/>
            <a:ext cx="1770938" cy="245900"/>
          </a:xfrm>
          <a:prstGeom prst="bentConnector3">
            <a:avLst>
              <a:gd name="adj1" fmla="val 1261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xmlns="" id="{43674A0E-FAA9-5042-B46E-10AA5D28208D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5400000">
            <a:off x="12903785" y="1392896"/>
            <a:ext cx="935532" cy="1205678"/>
          </a:xfrm>
          <a:prstGeom prst="bentConnector3">
            <a:avLst>
              <a:gd name="adj1" fmla="val 8432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50555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51" grpId="0" animBg="1"/>
      <p:bldP spid="52" grpId="0" animBg="1"/>
      <p:bldP spid="53" grpId="0"/>
      <p:bldP spid="63" grpId="0"/>
      <p:bldP spid="9" grpId="0" animBg="1"/>
      <p:bldP spid="68" grpId="0" animBg="1"/>
      <p:bldP spid="69" grpId="0" animBg="1"/>
      <p:bldP spid="71" grpId="0" animBg="1"/>
      <p:bldP spid="13" grpId="0"/>
      <p:bldP spid="24" grpId="0" animBg="1"/>
      <p:bldP spid="83" grpId="0" animBg="1"/>
      <p:bldP spid="86" grpId="0" animBg="1"/>
      <p:bldP spid="26" grpId="0"/>
      <p:bldP spid="21" grpId="0" animBg="1"/>
      <p:bldP spid="5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369" y="2656561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 &amp; Load Balancer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374" y="2755123"/>
            <a:ext cx="3528026" cy="3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3373DFEB-E3C1-5E43-A5CA-2089EDE80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18148" y="705739"/>
            <a:ext cx="1248239" cy="12482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457E506C-F800-B244-BD92-7AA3FCCA5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536" y="199241"/>
            <a:ext cx="1410774" cy="1410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2115EA8-43B5-EE4E-89DD-23695B411841}"/>
              </a:ext>
            </a:extLst>
          </p:cNvPr>
          <p:cNvSpPr txBox="1"/>
          <p:nvPr/>
        </p:nvSpPr>
        <p:spPr>
          <a:xfrm>
            <a:off x="305138" y="1533303"/>
            <a:ext cx="1657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Public </a:t>
            </a:r>
          </a:p>
          <a:p>
            <a:r>
              <a:rPr lang="en-US" dirty="0"/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3D99706-82B0-2445-A8CE-767E4F86AC5D}"/>
              </a:ext>
            </a:extLst>
          </p:cNvPr>
          <p:cNvSpPr txBox="1"/>
          <p:nvPr/>
        </p:nvSpPr>
        <p:spPr>
          <a:xfrm>
            <a:off x="11276073" y="2112915"/>
            <a:ext cx="1932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Standard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CD46DAED-79C2-E441-A5F1-888C4BD5B2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081" y="3006091"/>
            <a:ext cx="3247802" cy="32478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571130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endParaRPr lang="en-US" sz="7000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250756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 err="1">
                <a:solidFill>
                  <a:srgbClr val="00B050"/>
                </a:solidFill>
              </a:rPr>
              <a:t>ReplicaSets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7DC95F2-1264-3A4A-8B49-5E4B481893E8}"/>
              </a:ext>
            </a:extLst>
          </p:cNvPr>
          <p:cNvSpPr/>
          <p:nvPr/>
        </p:nvSpPr>
        <p:spPr>
          <a:xfrm>
            <a:off x="2902931" y="3771106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ReplicaSets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19DAF99-7510-3348-A94B-A131728A34DE}"/>
              </a:ext>
            </a:extLst>
          </p:cNvPr>
          <p:cNvSpPr/>
          <p:nvPr/>
        </p:nvSpPr>
        <p:spPr>
          <a:xfrm>
            <a:off x="7444452" y="170214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 or Reliability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05ED618-2EA7-384D-BB31-9FC3890E0DA9}"/>
              </a:ext>
            </a:extLst>
          </p:cNvPr>
          <p:cNvSpPr/>
          <p:nvPr/>
        </p:nvSpPr>
        <p:spPr>
          <a:xfrm>
            <a:off x="7444452" y="3072938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6D5BB22-B7EB-E043-A223-A294D38F72C3}"/>
              </a:ext>
            </a:extLst>
          </p:cNvPr>
          <p:cNvSpPr/>
          <p:nvPr/>
        </p:nvSpPr>
        <p:spPr>
          <a:xfrm>
            <a:off x="7444452" y="438377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9373784-5E2D-5B4C-831A-EE8E759D939F}"/>
              </a:ext>
            </a:extLst>
          </p:cNvPr>
          <p:cNvSpPr/>
          <p:nvPr/>
        </p:nvSpPr>
        <p:spPr>
          <a:xfrm>
            <a:off x="7444452" y="5760892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Labels &amp; Selectors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275741" y="2020444"/>
            <a:ext cx="2168711" cy="2068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CA2A17D7-8BBA-154A-9788-34A1BD58DB3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275741" y="3391242"/>
            <a:ext cx="2168711" cy="69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12311CE9-0026-CB49-BF8E-350AA86832B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275741" y="4089410"/>
            <a:ext cx="2168711" cy="612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25108E17-D8E3-B747-A3B0-D9716B9E074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275741" y="4089410"/>
            <a:ext cx="2168711" cy="19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93514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E21F515-7102-4005-8287-358EFD07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54" y="1225743"/>
            <a:ext cx="7279753" cy="1722377"/>
          </a:xfrm>
        </p:spPr>
        <p:txBody>
          <a:bodyPr>
            <a:normAutofit/>
          </a:bodyPr>
          <a:lstStyle/>
          <a:p>
            <a:r>
              <a:rPr lang="en-IN" dirty="0"/>
              <a:t>A </a:t>
            </a:r>
            <a:r>
              <a:rPr lang="en-IN" dirty="0" err="1"/>
              <a:t>ReplicaSet’s</a:t>
            </a:r>
            <a:r>
              <a:rPr lang="en-IN" dirty="0"/>
              <a:t> purpose is to maintain a </a:t>
            </a:r>
            <a:r>
              <a:rPr lang="en-IN" dirty="0">
                <a:solidFill>
                  <a:srgbClr val="0070C0"/>
                </a:solidFill>
              </a:rPr>
              <a:t>stable set of replica Pods </a:t>
            </a:r>
            <a:r>
              <a:rPr lang="en-IN" dirty="0"/>
              <a:t>running at any given time.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6892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151628E-F83C-46FE-A304-5FD4585D9599}"/>
              </a:ext>
            </a:extLst>
          </p:cNvPr>
          <p:cNvSpPr/>
          <p:nvPr/>
        </p:nvSpPr>
        <p:spPr>
          <a:xfrm>
            <a:off x="3675323" y="3261861"/>
            <a:ext cx="7279754" cy="403582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C514D90-0924-479B-B559-FC251056322A}"/>
              </a:ext>
            </a:extLst>
          </p:cNvPr>
          <p:cNvSpPr/>
          <p:nvPr/>
        </p:nvSpPr>
        <p:spPr>
          <a:xfrm>
            <a:off x="3860518" y="3622460"/>
            <a:ext cx="6933236" cy="3246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67F3B33-459A-422B-94BA-105B0AA1C8DD}"/>
              </a:ext>
            </a:extLst>
          </p:cNvPr>
          <p:cNvSpPr txBox="1"/>
          <p:nvPr/>
        </p:nvSpPr>
        <p:spPr>
          <a:xfrm>
            <a:off x="6521179" y="647080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DA933F-7519-48BD-AA0F-619D6585DBBD}"/>
              </a:ext>
            </a:extLst>
          </p:cNvPr>
          <p:cNvSpPr txBox="1"/>
          <p:nvPr/>
        </p:nvSpPr>
        <p:spPr>
          <a:xfrm>
            <a:off x="6137986" y="6914330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80C319B-471B-144E-932D-0A9F0B5483D9}"/>
              </a:ext>
            </a:extLst>
          </p:cNvPr>
          <p:cNvSpPr/>
          <p:nvPr/>
        </p:nvSpPr>
        <p:spPr>
          <a:xfrm>
            <a:off x="4196184" y="3992849"/>
            <a:ext cx="6281099" cy="244553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8A4B3430-0E60-0A4C-9943-836C47E17E6B}"/>
              </a:ext>
            </a:extLst>
          </p:cNvPr>
          <p:cNvSpPr/>
          <p:nvPr/>
        </p:nvSpPr>
        <p:spPr>
          <a:xfrm>
            <a:off x="458615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E45D659-E2B6-2F45-8035-89981F0F966D}"/>
              </a:ext>
            </a:extLst>
          </p:cNvPr>
          <p:cNvSpPr txBox="1"/>
          <p:nvPr/>
        </p:nvSpPr>
        <p:spPr>
          <a:xfrm>
            <a:off x="509431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75F1A018-28D9-D048-972A-BED631C4ED96}"/>
              </a:ext>
            </a:extLst>
          </p:cNvPr>
          <p:cNvGrpSpPr/>
          <p:nvPr/>
        </p:nvGrpSpPr>
        <p:grpSpPr>
          <a:xfrm>
            <a:off x="4897541" y="4680780"/>
            <a:ext cx="1006998" cy="827590"/>
            <a:chOff x="853440" y="4579716"/>
            <a:chExt cx="1006998" cy="82759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31BADFE1-FFD2-A141-A7FC-ED891314805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8F0F18C4-AED4-E542-9E67-AB67036BC4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2C020A8A-76C4-2E42-8A05-AB59076BE37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23AC1F80-4A5E-A54B-9BEA-7066D0B546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CB1755BE-E034-A541-958C-BDE33954AB7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3E1BA34D-2FA7-4945-B528-5780F0B2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9B308547-3D7A-CB49-BAB1-4260C3EAA599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47FA394A-4E66-B943-B9E2-4BF5ABE63819}"/>
              </a:ext>
            </a:extLst>
          </p:cNvPr>
          <p:cNvSpPr/>
          <p:nvPr/>
        </p:nvSpPr>
        <p:spPr>
          <a:xfrm>
            <a:off x="6501483" y="434965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7C4B6B2-6922-1F44-9C32-FD62DCB5128E}"/>
              </a:ext>
            </a:extLst>
          </p:cNvPr>
          <p:cNvSpPr txBox="1"/>
          <p:nvPr/>
        </p:nvSpPr>
        <p:spPr>
          <a:xfrm>
            <a:off x="7009639" y="561394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A9170897-38E4-3C48-B5D9-8C4031EC8FA8}"/>
              </a:ext>
            </a:extLst>
          </p:cNvPr>
          <p:cNvGrpSpPr/>
          <p:nvPr/>
        </p:nvGrpSpPr>
        <p:grpSpPr>
          <a:xfrm>
            <a:off x="6812869" y="4691290"/>
            <a:ext cx="1006998" cy="827590"/>
            <a:chOff x="853440" y="4579716"/>
            <a:chExt cx="1006998" cy="82759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xmlns="" id="{918F4F0B-7EC3-1849-8861-F2032CFDE4C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2DE085A5-F39B-6847-AF59-3C49B6F227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F1286C-1941-964D-8577-B48149331C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E59340CB-3CD4-CE49-AAB7-F292D8E8095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B74E97A6-DB47-664F-894A-228DA576BB3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42F0FC15-2866-6B49-ACC4-52251A621F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E766FC44-D3C8-6644-B0DB-49E92FC9B14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300A229-DB5D-C442-BEB2-6A79F8122EE8}"/>
              </a:ext>
            </a:extLst>
          </p:cNvPr>
          <p:cNvSpPr txBox="1"/>
          <p:nvPr/>
        </p:nvSpPr>
        <p:spPr>
          <a:xfrm>
            <a:off x="6654110" y="6018114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235696F-6566-1844-981F-8A0AC33855EE}"/>
              </a:ext>
            </a:extLst>
          </p:cNvPr>
          <p:cNvSpPr/>
          <p:nvPr/>
        </p:nvSpPr>
        <p:spPr>
          <a:xfrm>
            <a:off x="842493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F015E212-17E1-264D-AB18-4F03F81D0A4F}"/>
              </a:ext>
            </a:extLst>
          </p:cNvPr>
          <p:cNvSpPr txBox="1"/>
          <p:nvPr/>
        </p:nvSpPr>
        <p:spPr>
          <a:xfrm>
            <a:off x="893309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054266CB-DBC3-3245-B634-EACD1BFC7914}"/>
              </a:ext>
            </a:extLst>
          </p:cNvPr>
          <p:cNvGrpSpPr/>
          <p:nvPr/>
        </p:nvGrpSpPr>
        <p:grpSpPr>
          <a:xfrm>
            <a:off x="8736321" y="468078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0A3BFEDF-E919-6345-B06F-1F825F2772C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F64FD3CA-A176-BF4F-9BFF-899AB73DC5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363231B0-177F-014D-B104-F9643B804DC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57870448-A768-AD4C-9AE8-CDC7835C407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3ADEF82-F61F-6B4D-8765-089143185C2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BCF54102-526E-C944-BA57-7BBF32FFCD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FA939C36-B483-514B-A36B-F89EAC4485E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xmlns="" id="{FE093700-4D10-B54B-8423-6E9F5CB0A8A7}"/>
              </a:ext>
            </a:extLst>
          </p:cNvPr>
          <p:cNvSpPr txBox="1">
            <a:spLocks/>
          </p:cNvSpPr>
          <p:nvPr/>
        </p:nvSpPr>
        <p:spPr>
          <a:xfrm>
            <a:off x="7277023" y="1227452"/>
            <a:ext cx="7279753" cy="172237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850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If our </a:t>
            </a:r>
            <a:r>
              <a:rPr lang="en-IN" dirty="0">
                <a:solidFill>
                  <a:srgbClr val="0070C0"/>
                </a:solidFill>
              </a:rPr>
              <a:t>application crashes (any pod dies), </a:t>
            </a:r>
            <a:r>
              <a:rPr lang="en-IN" dirty="0" err="1"/>
              <a:t>replicaset</a:t>
            </a:r>
            <a:r>
              <a:rPr lang="en-IN" dirty="0"/>
              <a:t> will </a:t>
            </a:r>
            <a:r>
              <a:rPr lang="en-IN" dirty="0">
                <a:solidFill>
                  <a:srgbClr val="00B050"/>
                </a:solidFill>
              </a:rPr>
              <a:t>recreate</a:t>
            </a:r>
            <a:r>
              <a:rPr lang="en-IN" dirty="0"/>
              <a:t> the pod immediately to ensure the configured number of pods running at any given time.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2C98DFDC-EFBD-6E45-A6DB-F425E82E1368}"/>
              </a:ext>
            </a:extLst>
          </p:cNvPr>
          <p:cNvSpPr/>
          <p:nvPr/>
        </p:nvSpPr>
        <p:spPr>
          <a:xfrm>
            <a:off x="219016" y="3891572"/>
            <a:ext cx="3193763" cy="17223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Reliability</a:t>
            </a:r>
          </a:p>
          <a:p>
            <a:pPr algn="ctr"/>
            <a:r>
              <a:rPr lang="en-US" sz="3000" dirty="0"/>
              <a:t>Or </a:t>
            </a:r>
          </a:p>
          <a:p>
            <a:pPr algn="ctr"/>
            <a:r>
              <a:rPr lang="en-US" sz="3000" dirty="0"/>
              <a:t>High Availability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8019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3627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19" grpId="0" animBg="1"/>
      <p:bldP spid="40" grpId="0" animBg="1"/>
      <p:bldP spid="41" grpId="0"/>
      <p:bldP spid="50" grpId="0" animBg="1"/>
      <p:bldP spid="51" grpId="0"/>
      <p:bldP spid="61" grpId="0"/>
      <p:bldP spid="62" grpId="0" animBg="1"/>
      <p:bldP spid="63" grpId="0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xmlns="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9" y="1088020"/>
            <a:ext cx="5049487" cy="6324335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 Balancing</a:t>
            </a:r>
          </a:p>
          <a:p>
            <a:r>
              <a:rPr lang="en-IN" dirty="0"/>
              <a:t>To avoid overloading of traffic to single pod we can use </a:t>
            </a:r>
            <a:r>
              <a:rPr lang="en-IN" dirty="0">
                <a:solidFill>
                  <a:srgbClr val="0070C0"/>
                </a:solidFill>
              </a:rPr>
              <a:t>load balancing</a:t>
            </a:r>
            <a:r>
              <a:rPr lang="en-IN" dirty="0"/>
              <a:t>. </a:t>
            </a:r>
          </a:p>
          <a:p>
            <a:r>
              <a:rPr lang="en-IN" dirty="0"/>
              <a:t>Kubernetes provides pod load balancing </a:t>
            </a:r>
            <a:r>
              <a:rPr lang="en-IN" dirty="0">
                <a:solidFill>
                  <a:srgbClr val="0070C0"/>
                </a:solidFill>
              </a:rPr>
              <a:t>out of the box </a:t>
            </a:r>
            <a:r>
              <a:rPr lang="en-IN" dirty="0"/>
              <a:t>using </a:t>
            </a:r>
            <a:r>
              <a:rPr lang="en-IN" dirty="0">
                <a:solidFill>
                  <a:srgbClr val="00B050"/>
                </a:solidFill>
              </a:rPr>
              <a:t>Services</a:t>
            </a:r>
            <a:r>
              <a:rPr lang="en-IN" dirty="0"/>
              <a:t>  for the pods which are part of a ReplicaSet</a:t>
            </a:r>
          </a:p>
          <a:p>
            <a:r>
              <a:rPr lang="en-IN" dirty="0">
                <a:solidFill>
                  <a:srgbClr val="0070C0"/>
                </a:solidFill>
              </a:rPr>
              <a:t>Labels &amp; Selectors </a:t>
            </a:r>
            <a:r>
              <a:rPr lang="en-IN" dirty="0"/>
              <a:t>are the </a:t>
            </a:r>
            <a:r>
              <a:rPr lang="en-IN" dirty="0">
                <a:solidFill>
                  <a:srgbClr val="C00000"/>
                </a:solidFill>
              </a:rPr>
              <a:t>key items </a:t>
            </a:r>
            <a:r>
              <a:rPr lang="en-IN" dirty="0"/>
              <a:t>which </a:t>
            </a:r>
            <a:r>
              <a:rPr lang="en-IN" dirty="0">
                <a:solidFill>
                  <a:srgbClr val="C00000"/>
                </a:solidFill>
              </a:rPr>
              <a:t>ties</a:t>
            </a:r>
            <a:r>
              <a:rPr lang="en-IN" dirty="0"/>
              <a:t> all 3 together (Pod, ReplicaSet &amp; Service), we will know in detail when we are writing YAML manifests for these objects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xmlns="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xmlns="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xmlns="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xmlns="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xmlns="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xmlns="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xmlns="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xmlns="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xmlns="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xmlns="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xmlns="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xmlns="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xmlns="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xmlns="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xmlns="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40077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xmlns="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" y="1088020"/>
            <a:ext cx="5180660" cy="6324335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Scaling</a:t>
            </a:r>
          </a:p>
          <a:p>
            <a:r>
              <a:rPr lang="en-IN" dirty="0"/>
              <a:t>When load become too much for the number of existing pods, Kubernetes enables us to easily </a:t>
            </a:r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up our application, adding additional pods as needed.</a:t>
            </a:r>
          </a:p>
          <a:p>
            <a:r>
              <a:rPr lang="en-IN" dirty="0"/>
              <a:t>This is going to be </a:t>
            </a:r>
            <a:r>
              <a:rPr lang="en-IN" dirty="0">
                <a:solidFill>
                  <a:srgbClr val="0070C0"/>
                </a:solidFill>
              </a:rPr>
              <a:t>seamless and super quick</a:t>
            </a:r>
            <a:r>
              <a:rPr lang="en-IN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xmlns="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xmlns="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xmlns="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xmlns="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xmlns="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xmlns="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xmlns="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xmlns="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xmlns="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xmlns="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xmlns="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xmlns="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xmlns="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xmlns="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xmlns="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2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r>
              <a:rPr lang="en-US" sz="7000" b="1" dirty="0">
                <a:solidFill>
                  <a:srgbClr val="00B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33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93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1184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151628E-F83C-46FE-A304-5FD4585D9599}"/>
              </a:ext>
            </a:extLst>
          </p:cNvPr>
          <p:cNvSpPr/>
          <p:nvPr/>
        </p:nvSpPr>
        <p:spPr>
          <a:xfrm>
            <a:off x="2163619" y="1875616"/>
            <a:ext cx="11065398" cy="573819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C514D90-0924-479B-B559-FC251056322A}"/>
              </a:ext>
            </a:extLst>
          </p:cNvPr>
          <p:cNvSpPr/>
          <p:nvPr/>
        </p:nvSpPr>
        <p:spPr>
          <a:xfrm>
            <a:off x="2528692" y="2107576"/>
            <a:ext cx="4891743" cy="51111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67F3B33-459A-422B-94BA-105B0AA1C8DD}"/>
              </a:ext>
            </a:extLst>
          </p:cNvPr>
          <p:cNvSpPr txBox="1"/>
          <p:nvPr/>
        </p:nvSpPr>
        <p:spPr>
          <a:xfrm>
            <a:off x="405018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DA933F-7519-48BD-AA0F-619D6585DBBD}"/>
              </a:ext>
            </a:extLst>
          </p:cNvPr>
          <p:cNvSpPr txBox="1"/>
          <p:nvPr/>
        </p:nvSpPr>
        <p:spPr>
          <a:xfrm>
            <a:off x="659330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33EAA96D-ED30-4B80-B7A6-1FB91213A236}"/>
              </a:ext>
            </a:extLst>
          </p:cNvPr>
          <p:cNvSpPr/>
          <p:nvPr/>
        </p:nvSpPr>
        <p:spPr>
          <a:xfrm>
            <a:off x="8120591" y="2107577"/>
            <a:ext cx="4737265" cy="5111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D43564AA-69CD-42F9-A6E0-EF6F55E2DDA3}"/>
              </a:ext>
            </a:extLst>
          </p:cNvPr>
          <p:cNvSpPr txBox="1"/>
          <p:nvPr/>
        </p:nvSpPr>
        <p:spPr>
          <a:xfrm>
            <a:off x="924687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02A8889-4B40-438D-8CCA-E6401D68D57B}"/>
              </a:ext>
            </a:extLst>
          </p:cNvPr>
          <p:cNvSpPr/>
          <p:nvPr/>
        </p:nvSpPr>
        <p:spPr>
          <a:xfrm>
            <a:off x="3000064" y="3225045"/>
            <a:ext cx="9421793" cy="3573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xmlns="" id="{11B6B174-7764-428C-9D94-57D8A2CA3579}"/>
              </a:ext>
            </a:extLst>
          </p:cNvPr>
          <p:cNvSpPr/>
          <p:nvPr/>
        </p:nvSpPr>
        <p:spPr>
          <a:xfrm>
            <a:off x="3338644" y="3728553"/>
            <a:ext cx="8807669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xmlns="" id="{14E1852A-132D-4565-9274-87D61794A98A}"/>
              </a:ext>
            </a:extLst>
          </p:cNvPr>
          <p:cNvSpPr/>
          <p:nvPr/>
        </p:nvSpPr>
        <p:spPr>
          <a:xfrm>
            <a:off x="3542031" y="403172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xmlns="" id="{D74703B3-718E-43C7-A56B-C23DCDEBB419}"/>
              </a:ext>
            </a:extLst>
          </p:cNvPr>
          <p:cNvSpPr txBox="1"/>
          <p:nvPr/>
        </p:nvSpPr>
        <p:spPr>
          <a:xfrm>
            <a:off x="4050187" y="529602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970FA42A-789F-4CEA-AB7D-BDC9C0B91597}"/>
              </a:ext>
            </a:extLst>
          </p:cNvPr>
          <p:cNvGrpSpPr/>
          <p:nvPr/>
        </p:nvGrpSpPr>
        <p:grpSpPr>
          <a:xfrm>
            <a:off x="3853417" y="4373361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xmlns="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xmlns="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xmlns="" id="{3841CD70-F1BB-4EBB-AA45-06793C50F81B}"/>
              </a:ext>
            </a:extLst>
          </p:cNvPr>
          <p:cNvSpPr/>
          <p:nvPr/>
        </p:nvSpPr>
        <p:spPr>
          <a:xfrm>
            <a:off x="5457359" y="404223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xmlns="" id="{F9F705E2-62B9-4CF4-94C3-6DD6D4F36661}"/>
              </a:ext>
            </a:extLst>
          </p:cNvPr>
          <p:cNvSpPr txBox="1"/>
          <p:nvPr/>
        </p:nvSpPr>
        <p:spPr>
          <a:xfrm>
            <a:off x="5965515" y="530653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xmlns="" id="{8D95D049-63CC-42EE-85A9-24334D355C47}"/>
              </a:ext>
            </a:extLst>
          </p:cNvPr>
          <p:cNvGrpSpPr/>
          <p:nvPr/>
        </p:nvGrpSpPr>
        <p:grpSpPr>
          <a:xfrm>
            <a:off x="5768745" y="4383871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xmlns="" id="{BFB3F022-3A02-4B70-8285-F5569E20823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58DDDF3D-DB58-4913-9B55-A5C54F7C6F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14C98003-840D-4714-9535-8C5434E8FA5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A5AF247D-D3A8-4FE6-B95A-C061398D53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1BE2E516-1792-46B5-A8D0-C031374A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7CEFBB31-D5CA-410A-B21D-7FE497314E6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xmlns="" id="{1937A577-2FC2-4502-8683-0D096A137A9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xmlns="" id="{A9574623-8C6C-4677-B1AA-C5125CA8789E}"/>
              </a:ext>
            </a:extLst>
          </p:cNvPr>
          <p:cNvSpPr/>
          <p:nvPr/>
        </p:nvSpPr>
        <p:spPr>
          <a:xfrm>
            <a:off x="8416422" y="402719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A1636F2C-A2E3-46C6-A643-92932F5DD410}"/>
              </a:ext>
            </a:extLst>
          </p:cNvPr>
          <p:cNvSpPr txBox="1"/>
          <p:nvPr/>
        </p:nvSpPr>
        <p:spPr>
          <a:xfrm>
            <a:off x="8924578" y="529149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xmlns="" id="{BA431A5D-7486-46BC-8DC4-18FA276F12A2}"/>
              </a:ext>
            </a:extLst>
          </p:cNvPr>
          <p:cNvGrpSpPr/>
          <p:nvPr/>
        </p:nvGrpSpPr>
        <p:grpSpPr>
          <a:xfrm>
            <a:off x="8727808" y="4368831"/>
            <a:ext cx="1006998" cy="827590"/>
            <a:chOff x="853440" y="4579716"/>
            <a:chExt cx="1006998" cy="82759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xmlns="" id="{53758EB2-4C28-4209-8448-E11FFED8591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xmlns="" id="{512CEA2A-FC0D-4BE7-89AC-426B7C18DD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03328CEE-9DB9-4124-A54B-AD1BF2C229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E9B862D2-A385-499A-B225-3985A91B559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9C11FEEC-A1AD-4903-B163-51415E8C8D3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57BCB1CE-C3F0-40F4-9EF0-E7480AB2C4E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xmlns="" id="{B3B91B1A-6F7F-4E53-9F1B-CFF894F74B0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xmlns="" id="{2E1A29D0-08FD-444A-91BF-06FB024B40D3}"/>
              </a:ext>
            </a:extLst>
          </p:cNvPr>
          <p:cNvSpPr/>
          <p:nvPr/>
        </p:nvSpPr>
        <p:spPr>
          <a:xfrm>
            <a:off x="10331750" y="3996271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xmlns="" id="{F5A69A01-3EBF-438A-9BAC-88E97E07A699}"/>
              </a:ext>
            </a:extLst>
          </p:cNvPr>
          <p:cNvSpPr txBox="1"/>
          <p:nvPr/>
        </p:nvSpPr>
        <p:spPr>
          <a:xfrm>
            <a:off x="10839906" y="526056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xmlns="" id="{337FFE1C-2F84-44B0-8F35-B19C246D0451}"/>
              </a:ext>
            </a:extLst>
          </p:cNvPr>
          <p:cNvGrpSpPr/>
          <p:nvPr/>
        </p:nvGrpSpPr>
        <p:grpSpPr>
          <a:xfrm>
            <a:off x="10643136" y="4337906"/>
            <a:ext cx="1006998" cy="827590"/>
            <a:chOff x="853440" y="4579716"/>
            <a:chExt cx="1006998" cy="82759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xmlns="" id="{E746BB20-3353-4DCE-BBF5-3006554863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837FED72-0BA7-42A8-BB05-66C5E15ED6B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50C18E1D-0918-4CB3-954D-91BBB967799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B3A7CB74-2A7F-48F2-82DB-C832F148A96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2FDC518A-3289-4A86-B277-D48A4DC9B0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xmlns="" id="{0702874B-6E3C-4181-88D1-B27EDCBE7F2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xmlns="" id="{4A4CD832-D6F6-4021-A6BE-C8F74ECEAAB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xmlns="" id="{BBE62429-E342-4C0B-9431-2F12E2E99789}"/>
              </a:ext>
            </a:extLst>
          </p:cNvPr>
          <p:cNvSpPr txBox="1"/>
          <p:nvPr/>
        </p:nvSpPr>
        <p:spPr>
          <a:xfrm>
            <a:off x="7051176" y="574421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EBA140A-628B-4FBF-A8F8-ECA3DF5C74A1}"/>
              </a:ext>
            </a:extLst>
          </p:cNvPr>
          <p:cNvSpPr txBox="1"/>
          <p:nvPr/>
        </p:nvSpPr>
        <p:spPr>
          <a:xfrm>
            <a:off x="6974142" y="6407587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2C84E7B-7538-0B42-9F81-DA1C575F6B69}"/>
              </a:ext>
            </a:extLst>
          </p:cNvPr>
          <p:cNvSpPr/>
          <p:nvPr/>
        </p:nvSpPr>
        <p:spPr>
          <a:xfrm>
            <a:off x="2980266" y="2322906"/>
            <a:ext cx="9421793" cy="5429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xmlns="" id="{075E19E8-EB5E-504B-BC3C-F9AB5D0234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1444" y="475561"/>
            <a:ext cx="914400" cy="9144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1079ACD6-B84B-E142-96D7-BE602B6A0EA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3338644" y="138996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xmlns="" id="{05B38FFD-5332-094F-A5AC-0F7E3DC6A4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9022" y="472143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7F261AFD-132D-A340-B1E4-C1D4A77A7D5B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626222" y="138654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User">
            <a:extLst>
              <a:ext uri="{FF2B5EF4-FFF2-40B4-BE49-F238E27FC236}">
                <a16:creationId xmlns:a16="http://schemas.microsoft.com/office/drawing/2014/main" xmlns="" id="{7912C8F7-33C1-CD48-BF9C-4C741C8559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398" y="483083"/>
            <a:ext cx="914400" cy="9144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xmlns="" id="{1045E4E1-6814-6F4F-A93A-579A9905AC6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763598" y="139748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xmlns="" id="{05557C88-EB52-8A42-BA50-9F30A49A01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976" y="479665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8263857D-F3B0-9448-AE7E-FA7608F3577F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051176" y="1394065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User">
            <a:extLst>
              <a:ext uri="{FF2B5EF4-FFF2-40B4-BE49-F238E27FC236}">
                <a16:creationId xmlns:a16="http://schemas.microsoft.com/office/drawing/2014/main" xmlns="" id="{0810D150-4EE2-E64E-BC40-F87646369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0749" y="484902"/>
            <a:ext cx="914400" cy="9144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8CE25A85-0481-5A47-AE86-791C9F0B206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8217949" y="139930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User">
            <a:extLst>
              <a:ext uri="{FF2B5EF4-FFF2-40B4-BE49-F238E27FC236}">
                <a16:creationId xmlns:a16="http://schemas.microsoft.com/office/drawing/2014/main" xmlns="" id="{6F567BFC-DC6A-7543-AD35-6079773CCF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8327" y="481484"/>
            <a:ext cx="914400" cy="9144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xmlns="" id="{8A4AE564-40DB-4042-A2B0-93F60D6020C7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9505527" y="139588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User">
            <a:extLst>
              <a:ext uri="{FF2B5EF4-FFF2-40B4-BE49-F238E27FC236}">
                <a16:creationId xmlns:a16="http://schemas.microsoft.com/office/drawing/2014/main" xmlns="" id="{4C68DB3A-F7A7-3148-94BE-6E9ADC3812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703" y="492424"/>
            <a:ext cx="914400" cy="9144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xmlns="" id="{96C7AA84-8E96-224E-91C3-2FD96A7515F1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0642903" y="140682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User">
            <a:extLst>
              <a:ext uri="{FF2B5EF4-FFF2-40B4-BE49-F238E27FC236}">
                <a16:creationId xmlns:a16="http://schemas.microsoft.com/office/drawing/2014/main" xmlns="" id="{C21822B2-AF48-734F-BE08-31880A7D4F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3281" y="489006"/>
            <a:ext cx="914400" cy="9144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30925340-7873-6345-9A3A-F7EFAE0027BD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1930481" y="140340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196179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6" grpId="0" animBg="1"/>
      <p:bldP spid="137" grpId="0" animBg="1"/>
      <p:bldP spid="138" grpId="0"/>
      <p:bldP spid="147" grpId="0" animBg="1"/>
      <p:bldP spid="148" grpId="0"/>
      <p:bldP spid="157" grpId="0" animBg="1"/>
      <p:bldP spid="158" grpId="0"/>
      <p:bldP spid="167" grpId="0" animBg="1"/>
      <p:bldP spid="168" grpId="0"/>
      <p:bldP spid="177" grpId="0"/>
      <p:bldP spid="8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447365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47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7DC95F2-1264-3A4A-8B49-5E4B481893E8}"/>
              </a:ext>
            </a:extLst>
          </p:cNvPr>
          <p:cNvSpPr/>
          <p:nvPr/>
        </p:nvSpPr>
        <p:spPr>
          <a:xfrm>
            <a:off x="844952" y="3592175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19DAF99-7510-3348-A94B-A131728A34DE}"/>
              </a:ext>
            </a:extLst>
          </p:cNvPr>
          <p:cNvSpPr/>
          <p:nvPr/>
        </p:nvSpPr>
        <p:spPr>
          <a:xfrm>
            <a:off x="6286982" y="122469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a Deployment to rollout a ReplicaSet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05ED618-2EA7-384D-BB31-9FC3890E0DA9}"/>
              </a:ext>
            </a:extLst>
          </p:cNvPr>
          <p:cNvSpPr/>
          <p:nvPr/>
        </p:nvSpPr>
        <p:spPr>
          <a:xfrm>
            <a:off x="6286982" y="199857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Updating the Deployment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6D5BB22-B7EB-E043-A223-A294D38F72C3}"/>
              </a:ext>
            </a:extLst>
          </p:cNvPr>
          <p:cNvSpPr/>
          <p:nvPr/>
        </p:nvSpPr>
        <p:spPr>
          <a:xfrm>
            <a:off x="6286982" y="278565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Rolling Back a Deployment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9373784-5E2D-5B4C-831A-EE8E759D939F}"/>
              </a:ext>
            </a:extLst>
          </p:cNvPr>
          <p:cNvSpPr/>
          <p:nvPr/>
        </p:nvSpPr>
        <p:spPr>
          <a:xfrm>
            <a:off x="6286982" y="355953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Scaling a Deployment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29506E3-669A-3642-86B6-D1AF99D15BA6}"/>
              </a:ext>
            </a:extLst>
          </p:cNvPr>
          <p:cNvSpPr/>
          <p:nvPr/>
        </p:nvSpPr>
        <p:spPr>
          <a:xfrm>
            <a:off x="6286982" y="436496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Pausing and Resuming a 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7364871-FA3B-9143-8548-196C9302701C}"/>
              </a:ext>
            </a:extLst>
          </p:cNvPr>
          <p:cNvSpPr/>
          <p:nvPr/>
        </p:nvSpPr>
        <p:spPr>
          <a:xfrm>
            <a:off x="6286982" y="513884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 Status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88079FE-3088-EC4A-A889-8B5C400418A4}"/>
              </a:ext>
            </a:extLst>
          </p:cNvPr>
          <p:cNvSpPr/>
          <p:nvPr/>
        </p:nvSpPr>
        <p:spPr>
          <a:xfrm>
            <a:off x="6286982" y="592592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Clean up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3494E1A-2019-2745-826D-58D6C2D7AAAA}"/>
              </a:ext>
            </a:extLst>
          </p:cNvPr>
          <p:cNvSpPr/>
          <p:nvPr/>
        </p:nvSpPr>
        <p:spPr>
          <a:xfrm>
            <a:off x="6286982" y="669980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Canary Deployments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A2A1F18C-0760-1143-A2B5-B145B68CB43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217762" y="1542998"/>
            <a:ext cx="3069220" cy="236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CA2A17D7-8BBA-154A-9788-34A1BD58DB3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217762" y="2316877"/>
            <a:ext cx="3069220" cy="159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12311CE9-0026-CB49-BF8E-350AA86832B1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3217762" y="3103957"/>
            <a:ext cx="3069220" cy="80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25108E17-D8E3-B747-A3B0-D9716B9E0747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3217762" y="3877836"/>
            <a:ext cx="3069220" cy="3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AECE01D3-2377-CD49-B4C5-3A37FC69FB5C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217762" y="3910479"/>
            <a:ext cx="3069220" cy="77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B1BBD6D0-9D13-CA45-B3CA-BA9ECDCA7B84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3217762" y="3910479"/>
            <a:ext cx="3069220" cy="154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217762" y="3910479"/>
            <a:ext cx="3069220" cy="233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3217762" y="3910479"/>
            <a:ext cx="3069220" cy="310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88040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1824273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659777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7DC95F2-1264-3A4A-8B49-5E4B481893E8}"/>
              </a:ext>
            </a:extLst>
          </p:cNvPr>
          <p:cNvSpPr/>
          <p:nvPr/>
        </p:nvSpPr>
        <p:spPr>
          <a:xfrm>
            <a:off x="189572" y="3667763"/>
            <a:ext cx="2165472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19DAF99-7510-3348-A94B-A131728A34DE}"/>
              </a:ext>
            </a:extLst>
          </p:cNvPr>
          <p:cNvSpPr/>
          <p:nvPr/>
        </p:nvSpPr>
        <p:spPr>
          <a:xfrm>
            <a:off x="3410043" y="182168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7364871-FA3B-9143-8548-196C9302701C}"/>
              </a:ext>
            </a:extLst>
          </p:cNvPr>
          <p:cNvSpPr/>
          <p:nvPr/>
        </p:nvSpPr>
        <p:spPr>
          <a:xfrm>
            <a:off x="3410042" y="281039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88079FE-3088-EC4A-A889-8B5C400418A4}"/>
              </a:ext>
            </a:extLst>
          </p:cNvPr>
          <p:cNvSpPr/>
          <p:nvPr/>
        </p:nvSpPr>
        <p:spPr>
          <a:xfrm>
            <a:off x="3410043" y="3780548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LoadBalancer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3494E1A-2019-2745-826D-58D6C2D7AAAA}"/>
              </a:ext>
            </a:extLst>
          </p:cNvPr>
          <p:cNvSpPr/>
          <p:nvPr/>
        </p:nvSpPr>
        <p:spPr>
          <a:xfrm>
            <a:off x="3387740" y="4825774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355044" y="2218030"/>
            <a:ext cx="1054999" cy="176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B1BBD6D0-9D13-CA45-B3CA-BA9ECDCA7B84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2355044" y="3206740"/>
            <a:ext cx="1054998" cy="77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355044" y="3986067"/>
            <a:ext cx="1054999" cy="19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355044" y="3986067"/>
            <a:ext cx="1032696" cy="123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2B5B4C71-5D25-BE44-B17F-541A87FA5A0B}"/>
              </a:ext>
            </a:extLst>
          </p:cNvPr>
          <p:cNvSpPr/>
          <p:nvPr/>
        </p:nvSpPr>
        <p:spPr>
          <a:xfrm>
            <a:off x="3387739" y="5871000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0EE372F8-6F42-9B4F-98E6-1487211C91FB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355044" y="3986067"/>
            <a:ext cx="1032695" cy="228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356210C3-BE24-0F43-850F-BB3EEA3E4898}"/>
              </a:ext>
            </a:extLst>
          </p:cNvPr>
          <p:cNvSpPr/>
          <p:nvPr/>
        </p:nvSpPr>
        <p:spPr>
          <a:xfrm>
            <a:off x="5904198" y="182168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communication between applications inside k8s cluster (Example: Frontend application accessing backend application)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77CBF98-CE08-4049-A0E0-A18CF9CD1F28}"/>
              </a:ext>
            </a:extLst>
          </p:cNvPr>
          <p:cNvSpPr/>
          <p:nvPr/>
        </p:nvSpPr>
        <p:spPr>
          <a:xfrm>
            <a:off x="5904197" y="281039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accessing applications outside of of k8s cluster using Worker Node Ports (Example: Accessing Frontend application on browser)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530A250F-ED3A-C447-869B-6C047AC2C61C}"/>
              </a:ext>
            </a:extLst>
          </p:cNvPr>
          <p:cNvSpPr/>
          <p:nvPr/>
        </p:nvSpPr>
        <p:spPr>
          <a:xfrm>
            <a:off x="5904198" y="3780548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Primarily for Cloud Providers to integrate with their Load Balancer services (Example: AWS Elastic Load Balancer)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E9F2E42E-82C6-0941-A652-585EE30C6E85}"/>
              </a:ext>
            </a:extLst>
          </p:cNvPr>
          <p:cNvSpPr/>
          <p:nvPr/>
        </p:nvSpPr>
        <p:spPr>
          <a:xfrm>
            <a:off x="5881895" y="4825774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Ingress is an advanced load balancer which provides Context path based routing, SSL, SSL Redirect and many more (Example: AWS ALB)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E6FBAFCA-8F76-5448-9798-BAFA2773BA82}"/>
              </a:ext>
            </a:extLst>
          </p:cNvPr>
          <p:cNvSpPr/>
          <p:nvPr/>
        </p:nvSpPr>
        <p:spPr>
          <a:xfrm>
            <a:off x="5881894" y="5871000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 access externally hosted apps in k8s cluster (Example: Access AWS RDS Database endpoint by application present inside k8s cluster)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35045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3" grpId="0" animBg="1"/>
      <p:bldP spid="42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3">
            <a:extLst>
              <a:ext uri="{FF2B5EF4-FFF2-40B4-BE49-F238E27FC236}">
                <a16:creationId xmlns:a16="http://schemas.microsoft.com/office/drawing/2014/main" xmlns="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285" y="6718837"/>
            <a:ext cx="2596802" cy="79498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E7A17ED-AF7D-7748-8CF6-01CA24C45A0F}"/>
              </a:ext>
            </a:extLst>
          </p:cNvPr>
          <p:cNvSpPr/>
          <p:nvPr/>
        </p:nvSpPr>
        <p:spPr>
          <a:xfrm>
            <a:off x="2975624" y="334538"/>
            <a:ext cx="9491439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1D2230DA-AFE0-3546-AB9B-5378C395E332}"/>
              </a:ext>
            </a:extLst>
          </p:cNvPr>
          <p:cNvSpPr/>
          <p:nvPr/>
        </p:nvSpPr>
        <p:spPr>
          <a:xfrm>
            <a:off x="3960224" y="1713767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A3D4F85E-9D2C-0940-BDC9-8F8E171FC14E}"/>
              </a:ext>
            </a:extLst>
          </p:cNvPr>
          <p:cNvSpPr/>
          <p:nvPr/>
        </p:nvSpPr>
        <p:spPr>
          <a:xfrm>
            <a:off x="4186123" y="1918678"/>
            <a:ext cx="690934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305D06DF-1884-C944-89C8-CCBBBF9EED0A}"/>
              </a:ext>
            </a:extLst>
          </p:cNvPr>
          <p:cNvSpPr/>
          <p:nvPr/>
        </p:nvSpPr>
        <p:spPr>
          <a:xfrm>
            <a:off x="4389510" y="207543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0BE3EA7E-03B0-E144-81F3-22D12E48C118}"/>
              </a:ext>
            </a:extLst>
          </p:cNvPr>
          <p:cNvSpPr txBox="1"/>
          <p:nvPr/>
        </p:nvSpPr>
        <p:spPr>
          <a:xfrm>
            <a:off x="4829596" y="3145494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1264C508-229B-C747-BA19-48BA61F6BFD8}"/>
              </a:ext>
            </a:extLst>
          </p:cNvPr>
          <p:cNvGrpSpPr/>
          <p:nvPr/>
        </p:nvGrpSpPr>
        <p:grpSpPr>
          <a:xfrm>
            <a:off x="4700896" y="2417066"/>
            <a:ext cx="914036" cy="704091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23AFD51D-56B3-B64A-B331-E9C00A2E98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xmlns="" id="{B409AC6C-84CB-3043-A8A2-FC9AE182BF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F2D83805-73E7-2643-9C6C-F098FFB156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53E32BAA-0766-E146-9D3B-64B88A2AA45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8D0B744-30A3-F84D-9226-DEB01026089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xmlns="" id="{2DC1685B-CBFB-644F-A3EC-8FA6C768680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xmlns="" id="{E5CEDF5D-96F5-6240-8063-986C37B11A6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DCF550DE-9B89-E046-ABCA-F701CED698ED}"/>
              </a:ext>
            </a:extLst>
          </p:cNvPr>
          <p:cNvSpPr/>
          <p:nvPr/>
        </p:nvSpPr>
        <p:spPr>
          <a:xfrm>
            <a:off x="6837904" y="212049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CA7958B3-8B7C-2D4D-B384-F74A0DA28CE9}"/>
              </a:ext>
            </a:extLst>
          </p:cNvPr>
          <p:cNvSpPr txBox="1"/>
          <p:nvPr/>
        </p:nvSpPr>
        <p:spPr>
          <a:xfrm>
            <a:off x="7306524" y="3200121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AF833091-C19A-A847-9014-7CF3246DB0A1}"/>
              </a:ext>
            </a:extLst>
          </p:cNvPr>
          <p:cNvGrpSpPr/>
          <p:nvPr/>
        </p:nvGrpSpPr>
        <p:grpSpPr>
          <a:xfrm>
            <a:off x="7149290" y="2462128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xmlns="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xmlns="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7EA7495D-CE80-3043-923F-39531E2EE61A}"/>
              </a:ext>
            </a:extLst>
          </p:cNvPr>
          <p:cNvSpPr txBox="1"/>
          <p:nvPr/>
        </p:nvSpPr>
        <p:spPr>
          <a:xfrm>
            <a:off x="6887375" y="3474558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884BEB6B-E8D7-9642-B219-FAB31F03BD56}"/>
              </a:ext>
            </a:extLst>
          </p:cNvPr>
          <p:cNvSpPr txBox="1"/>
          <p:nvPr/>
        </p:nvSpPr>
        <p:spPr>
          <a:xfrm>
            <a:off x="6149179" y="3747853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xmlns="" id="{D4F8BC8E-5A03-E649-A931-1EFF99DE9F4D}"/>
              </a:ext>
            </a:extLst>
          </p:cNvPr>
          <p:cNvSpPr/>
          <p:nvPr/>
        </p:nvSpPr>
        <p:spPr>
          <a:xfrm>
            <a:off x="3960223" y="1044374"/>
            <a:ext cx="741242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NodePort or LoadBalancer or Ingress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161A81CD-7230-0C48-9141-20450FF62907}"/>
              </a:ext>
            </a:extLst>
          </p:cNvPr>
          <p:cNvSpPr/>
          <p:nvPr/>
        </p:nvSpPr>
        <p:spPr>
          <a:xfrm>
            <a:off x="3979777" y="4967509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xmlns="" id="{AB6549F7-C7BA-9C4F-BB9A-FA42032C75EF}"/>
              </a:ext>
            </a:extLst>
          </p:cNvPr>
          <p:cNvSpPr/>
          <p:nvPr/>
        </p:nvSpPr>
        <p:spPr>
          <a:xfrm>
            <a:off x="4205676" y="5172420"/>
            <a:ext cx="6889791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xmlns="" id="{A6A62383-1950-E543-B7E6-46E142487E81}"/>
              </a:ext>
            </a:extLst>
          </p:cNvPr>
          <p:cNvSpPr/>
          <p:nvPr/>
        </p:nvSpPr>
        <p:spPr>
          <a:xfrm>
            <a:off x="4409063" y="532917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xmlns="" id="{E14431EB-8A42-0D4D-A082-19E87A603CCC}"/>
              </a:ext>
            </a:extLst>
          </p:cNvPr>
          <p:cNvSpPr txBox="1"/>
          <p:nvPr/>
        </p:nvSpPr>
        <p:spPr>
          <a:xfrm>
            <a:off x="4849149" y="6399236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xmlns="" id="{6210664B-6889-314B-AAC7-A5BAD662090E}"/>
              </a:ext>
            </a:extLst>
          </p:cNvPr>
          <p:cNvSpPr/>
          <p:nvPr/>
        </p:nvSpPr>
        <p:spPr>
          <a:xfrm>
            <a:off x="6794829" y="531705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xmlns="" id="{E5098A4E-DA1E-8B48-8813-A766EFCE7D74}"/>
              </a:ext>
            </a:extLst>
          </p:cNvPr>
          <p:cNvSpPr txBox="1"/>
          <p:nvPr/>
        </p:nvSpPr>
        <p:spPr>
          <a:xfrm>
            <a:off x="7263449" y="639668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95295B44-C6E8-E144-8424-F81617108F73}"/>
              </a:ext>
            </a:extLst>
          </p:cNvPr>
          <p:cNvSpPr txBox="1"/>
          <p:nvPr/>
        </p:nvSpPr>
        <p:spPr>
          <a:xfrm>
            <a:off x="6864065" y="671883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00FDFFDF-93C8-FB40-9496-C5D3AB858673}"/>
              </a:ext>
            </a:extLst>
          </p:cNvPr>
          <p:cNvSpPr txBox="1"/>
          <p:nvPr/>
        </p:nvSpPr>
        <p:spPr>
          <a:xfrm>
            <a:off x="6071696" y="7012867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xmlns="" id="{A324D1B4-F075-0849-B8E6-9D492D292D07}"/>
              </a:ext>
            </a:extLst>
          </p:cNvPr>
          <p:cNvSpPr/>
          <p:nvPr/>
        </p:nvSpPr>
        <p:spPr>
          <a:xfrm>
            <a:off x="3979776" y="4298116"/>
            <a:ext cx="739287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ClusterIP Service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E82AC940-FE83-9F41-BB74-C17C28E2919C}"/>
              </a:ext>
            </a:extLst>
          </p:cNvPr>
          <p:cNvGrpSpPr/>
          <p:nvPr/>
        </p:nvGrpSpPr>
        <p:grpSpPr>
          <a:xfrm>
            <a:off x="4639799" y="5522990"/>
            <a:ext cx="1006998" cy="827590"/>
            <a:chOff x="2217322" y="4152694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xmlns="" id="{2A8A2FCB-5968-DA46-9C2F-6D2421C511C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E01B1FFC-2DF5-7845-9E49-21714FA43EF1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B584BE37-6DE9-3846-8A0C-9F6FD129D647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30CC1207-4215-3749-9604-19554D150123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42E50CA8-8D3B-2E45-829C-17886FA0BB9C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4193FA2D-BE11-7F42-BB24-F0B5DD8F9939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xmlns="" id="{E3CA3D6F-E151-0D42-AB77-C29E80C1B206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xmlns="" id="{1D4F289E-7B3A-6D40-A06D-F64475ACDF27}"/>
              </a:ext>
            </a:extLst>
          </p:cNvPr>
          <p:cNvGrpSpPr/>
          <p:nvPr/>
        </p:nvGrpSpPr>
        <p:grpSpPr>
          <a:xfrm>
            <a:off x="7035776" y="550183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xmlns="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xmlns="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xmlns="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xmlns="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xmlns="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xmlns="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xmlns="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xmlns="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5" name="Rectangle 184">
            <a:extLst>
              <a:ext uri="{FF2B5EF4-FFF2-40B4-BE49-F238E27FC236}">
                <a16:creationId xmlns:a16="http://schemas.microsoft.com/office/drawing/2014/main" xmlns="" id="{CD581A37-1DEF-1842-9768-3D019706EE09}"/>
              </a:ext>
            </a:extLst>
          </p:cNvPr>
          <p:cNvSpPr/>
          <p:nvPr/>
        </p:nvSpPr>
        <p:spPr>
          <a:xfrm>
            <a:off x="9223550" y="533483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xmlns="" id="{CCAA91F9-0D0C-D748-81E3-203DDA8EAE8D}"/>
              </a:ext>
            </a:extLst>
          </p:cNvPr>
          <p:cNvSpPr txBox="1"/>
          <p:nvPr/>
        </p:nvSpPr>
        <p:spPr>
          <a:xfrm>
            <a:off x="9692170" y="641446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xmlns="" id="{94087F22-F011-A843-B59C-CEB446F02344}"/>
              </a:ext>
            </a:extLst>
          </p:cNvPr>
          <p:cNvGrpSpPr/>
          <p:nvPr/>
        </p:nvGrpSpPr>
        <p:grpSpPr>
          <a:xfrm>
            <a:off x="9464497" y="5519610"/>
            <a:ext cx="1006998" cy="827590"/>
            <a:chOff x="2217322" y="4152694"/>
            <a:chExt cx="1006998" cy="82759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xmlns="" id="{1E4A4FFB-D9FD-1341-BDB1-8646D52AEA2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xmlns="" id="{F84A4F1C-55FF-2946-8CE4-6FB821CFCB59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xmlns="" id="{598A61D6-5173-C949-83E2-0836EA6387BC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5099B318-11F8-B44C-ABB4-55CF682A994D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xmlns="" id="{A8532812-695D-1F4F-AF52-A54F434F7DDB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xmlns="" id="{1784E9F9-4238-5F42-869E-37F12B95FB50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xmlns="" id="{70F019BE-823C-814F-B396-D3B34162BAB4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sp>
        <p:nvSpPr>
          <p:cNvPr id="197" name="Rectangle 196">
            <a:extLst>
              <a:ext uri="{FF2B5EF4-FFF2-40B4-BE49-F238E27FC236}">
                <a16:creationId xmlns:a16="http://schemas.microsoft.com/office/drawing/2014/main" xmlns="" id="{6E07B25A-5A13-A74A-94EF-CB59790B47DB}"/>
              </a:ext>
            </a:extLst>
          </p:cNvPr>
          <p:cNvSpPr/>
          <p:nvPr/>
        </p:nvSpPr>
        <p:spPr>
          <a:xfrm>
            <a:off x="9286298" y="211687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xmlns="" id="{060659C8-7D0D-FE4A-8501-95E4CFA5A3A0}"/>
              </a:ext>
            </a:extLst>
          </p:cNvPr>
          <p:cNvSpPr txBox="1"/>
          <p:nvPr/>
        </p:nvSpPr>
        <p:spPr>
          <a:xfrm>
            <a:off x="9754918" y="319650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xmlns="" id="{EE105E5A-8537-9C4D-8BBC-5FFAC83A2929}"/>
              </a:ext>
            </a:extLst>
          </p:cNvPr>
          <p:cNvGrpSpPr/>
          <p:nvPr/>
        </p:nvGrpSpPr>
        <p:grpSpPr>
          <a:xfrm>
            <a:off x="9597684" y="2458507"/>
            <a:ext cx="914036" cy="704091"/>
            <a:chOff x="853440" y="4579716"/>
            <a:chExt cx="1006998" cy="827590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xmlns="" id="{9B488E04-7414-0842-B577-93F37C59FD1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D9A791F7-4A7D-374A-896A-A3CC9B0A0A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14093AD4-5124-894C-A759-AE458A4E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B2C6D486-BE3F-3340-BD8F-7C8562C8FEE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86D7E5D4-773F-C841-B3B6-016160782AB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xmlns="" id="{A4CC471A-F60F-A044-8EE2-062FCA5CEE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xmlns="" id="{FA67A66C-F99C-2040-9C7D-07A34AC41D2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BEF79D6-A049-CB4D-A7A3-9E0FD1F23425}"/>
              </a:ext>
            </a:extLst>
          </p:cNvPr>
          <p:cNvSpPr txBox="1"/>
          <p:nvPr/>
        </p:nvSpPr>
        <p:spPr>
          <a:xfrm>
            <a:off x="9278751" y="356363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DBF9C11B-4DF5-1C42-9052-9D4B1A2CF113}"/>
              </a:ext>
            </a:extLst>
          </p:cNvPr>
          <p:cNvCxnSpPr>
            <a:stCxn id="182" idx="3"/>
            <a:endCxn id="111" idx="1"/>
          </p:cNvCxnSpPr>
          <p:nvPr/>
        </p:nvCxnSpPr>
        <p:spPr>
          <a:xfrm>
            <a:off x="2418336" y="1248340"/>
            <a:ext cx="1541887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3C66099B-89CC-194D-B955-F7C8BB9CD367}"/>
              </a:ext>
            </a:extLst>
          </p:cNvPr>
          <p:cNvCxnSpPr>
            <a:stCxn id="111" idx="2"/>
            <a:endCxn id="77" idx="0"/>
          </p:cNvCxnSpPr>
          <p:nvPr/>
        </p:nvCxnSpPr>
        <p:spPr>
          <a:xfrm flipH="1">
            <a:off x="7656659" y="146513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xmlns="" id="{92390946-6875-7745-8D86-6FF7187844AF}"/>
              </a:ext>
            </a:extLst>
          </p:cNvPr>
          <p:cNvCxnSpPr/>
          <p:nvPr/>
        </p:nvCxnSpPr>
        <p:spPr>
          <a:xfrm flipH="1">
            <a:off x="7577058" y="408228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xmlns="" id="{A15D92BB-44A8-0441-B90A-BAE71C53FCC5}"/>
              </a:ext>
            </a:extLst>
          </p:cNvPr>
          <p:cNvCxnSpPr/>
          <p:nvPr/>
        </p:nvCxnSpPr>
        <p:spPr>
          <a:xfrm flipH="1">
            <a:off x="7561818" y="471460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xmlns="" id="{A18CA36F-CBCF-DB41-861D-EFB3AB540BCF}"/>
              </a:ext>
            </a:extLst>
          </p:cNvPr>
          <p:cNvSpPr/>
          <p:nvPr/>
        </p:nvSpPr>
        <p:spPr>
          <a:xfrm rot="16200000">
            <a:off x="10434116" y="5662977"/>
            <a:ext cx="3069968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DB – </a:t>
            </a:r>
            <a:r>
              <a:rPr lang="en-IN" sz="2000" dirty="0" err="1"/>
              <a:t>ExternalName</a:t>
            </a:r>
            <a:r>
              <a:rPr lang="en-IN" sz="2000" dirty="0"/>
              <a:t>  Service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46149F45-E11D-1347-B9D9-BF010C3E4743}"/>
              </a:ext>
            </a:extLst>
          </p:cNvPr>
          <p:cNvSpPr/>
          <p:nvPr/>
        </p:nvSpPr>
        <p:spPr>
          <a:xfrm>
            <a:off x="12853137" y="5119264"/>
            <a:ext cx="1709185" cy="15114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B4B9C1-B880-4B49-AC48-05D73A28F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53136" y="5119264"/>
            <a:ext cx="277535" cy="27753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C8C85A9E-B80F-D049-8D3E-A96A498ED4F4}"/>
              </a:ext>
            </a:extLst>
          </p:cNvPr>
          <p:cNvSpPr txBox="1"/>
          <p:nvPr/>
        </p:nvSpPr>
        <p:spPr>
          <a:xfrm>
            <a:off x="12866447" y="6265221"/>
            <a:ext cx="175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 RDS Database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A064A23E-ED47-3742-8A93-4F6756609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49630" y="5495117"/>
            <a:ext cx="711200" cy="711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DF35BAB2-44A8-8C49-A321-61A7E4C0EFBD}"/>
              </a:ext>
            </a:extLst>
          </p:cNvPr>
          <p:cNvCxnSpPr>
            <a:cxnSpLocks/>
            <a:endCxn id="210" idx="0"/>
          </p:cNvCxnSpPr>
          <p:nvPr/>
        </p:nvCxnSpPr>
        <p:spPr>
          <a:xfrm>
            <a:off x="11432491" y="5873355"/>
            <a:ext cx="326231" cy="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xmlns="" id="{988A58EA-4ED9-084C-9240-D669C1087FAB}"/>
              </a:ext>
            </a:extLst>
          </p:cNvPr>
          <p:cNvCxnSpPr>
            <a:cxnSpLocks/>
            <a:stCxn id="210" idx="2"/>
            <a:endCxn id="93" idx="1"/>
          </p:cNvCxnSpPr>
          <p:nvPr/>
        </p:nvCxnSpPr>
        <p:spPr>
          <a:xfrm>
            <a:off x="12179479" y="5873356"/>
            <a:ext cx="673658" cy="1644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1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84" grpId="0" animBg="1"/>
      <p:bldP spid="85" grpId="0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4" grpId="0" animBg="1"/>
      <p:bldP spid="115" grpId="0"/>
      <p:bldP spid="116" grpId="0" animBg="1"/>
      <p:bldP spid="117" grpId="0"/>
      <p:bldP spid="118" grpId="0"/>
      <p:bldP spid="119" grpId="0"/>
      <p:bldP spid="120" grpId="0" animBg="1"/>
      <p:bldP spid="185" grpId="0" animBg="1"/>
      <p:bldP spid="186" grpId="0"/>
      <p:bldP spid="197" grpId="0" animBg="1"/>
      <p:bldP spid="198" grpId="0"/>
      <p:bldP spid="33" grpId="0"/>
      <p:bldP spid="210" grpId="0" animBg="1"/>
      <p:bldP spid="93" grpId="0" animBg="1"/>
      <p:bldP spid="103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835317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3">
            <a:extLst>
              <a:ext uri="{FF2B5EF4-FFF2-40B4-BE49-F238E27FC236}">
                <a16:creationId xmlns:a16="http://schemas.microsoft.com/office/drawing/2014/main" xmlns="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281" y="1644101"/>
            <a:ext cx="4041433" cy="79498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Services 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E7A17ED-AF7D-7748-8CF6-01CA24C45A0F}"/>
              </a:ext>
            </a:extLst>
          </p:cNvPr>
          <p:cNvSpPr/>
          <p:nvPr/>
        </p:nvSpPr>
        <p:spPr>
          <a:xfrm>
            <a:off x="4404732" y="334538"/>
            <a:ext cx="5051501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1D2230DA-AFE0-3546-AB9B-5378C395E332}"/>
              </a:ext>
            </a:extLst>
          </p:cNvPr>
          <p:cNvSpPr/>
          <p:nvPr/>
        </p:nvSpPr>
        <p:spPr>
          <a:xfrm>
            <a:off x="4850780" y="1713767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A3D4F85E-9D2C-0940-BDC9-8F8E171FC14E}"/>
              </a:ext>
            </a:extLst>
          </p:cNvPr>
          <p:cNvSpPr/>
          <p:nvPr/>
        </p:nvSpPr>
        <p:spPr>
          <a:xfrm>
            <a:off x="4998056" y="1918678"/>
            <a:ext cx="390793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DCF550DE-9B89-E046-ABCA-F701CED698ED}"/>
              </a:ext>
            </a:extLst>
          </p:cNvPr>
          <p:cNvSpPr/>
          <p:nvPr/>
        </p:nvSpPr>
        <p:spPr>
          <a:xfrm>
            <a:off x="6320912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CA7958B3-8B7C-2D4D-B384-F74A0DA28CE9}"/>
              </a:ext>
            </a:extLst>
          </p:cNvPr>
          <p:cNvSpPr txBox="1"/>
          <p:nvPr/>
        </p:nvSpPr>
        <p:spPr>
          <a:xfrm>
            <a:off x="6789532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AF833091-C19A-A847-9014-7CF3246DB0A1}"/>
              </a:ext>
            </a:extLst>
          </p:cNvPr>
          <p:cNvGrpSpPr/>
          <p:nvPr/>
        </p:nvGrpSpPr>
        <p:grpSpPr>
          <a:xfrm>
            <a:off x="6632298" y="2439086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xmlns="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xmlns="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7EA7495D-CE80-3043-923F-39531E2EE61A}"/>
              </a:ext>
            </a:extLst>
          </p:cNvPr>
          <p:cNvSpPr txBox="1"/>
          <p:nvPr/>
        </p:nvSpPr>
        <p:spPr>
          <a:xfrm>
            <a:off x="6370383" y="34515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884BEB6B-E8D7-9642-B219-FAB31F03BD56}"/>
              </a:ext>
            </a:extLst>
          </p:cNvPr>
          <p:cNvSpPr txBox="1"/>
          <p:nvPr/>
        </p:nvSpPr>
        <p:spPr>
          <a:xfrm>
            <a:off x="5714221" y="3770088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xmlns="" id="{D4F8BC8E-5A03-E649-A931-1EFF99DE9F4D}"/>
              </a:ext>
            </a:extLst>
          </p:cNvPr>
          <p:cNvSpPr/>
          <p:nvPr/>
        </p:nvSpPr>
        <p:spPr>
          <a:xfrm>
            <a:off x="4831275" y="1044374"/>
            <a:ext cx="432541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LoadBalance</a:t>
            </a:r>
            <a:r>
              <a:rPr lang="en-IN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161A81CD-7230-0C48-9141-20450FF62907}"/>
              </a:ext>
            </a:extLst>
          </p:cNvPr>
          <p:cNvSpPr/>
          <p:nvPr/>
        </p:nvSpPr>
        <p:spPr>
          <a:xfrm>
            <a:off x="4870333" y="4967509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xmlns="" id="{AB6549F7-C7BA-9C4F-BB9A-FA42032C75EF}"/>
              </a:ext>
            </a:extLst>
          </p:cNvPr>
          <p:cNvSpPr/>
          <p:nvPr/>
        </p:nvSpPr>
        <p:spPr>
          <a:xfrm>
            <a:off x="5015313" y="5172420"/>
            <a:ext cx="389687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xmlns="" id="{6210664B-6889-314B-AAC7-A5BAD662090E}"/>
              </a:ext>
            </a:extLst>
          </p:cNvPr>
          <p:cNvSpPr/>
          <p:nvPr/>
        </p:nvSpPr>
        <p:spPr>
          <a:xfrm>
            <a:off x="6306443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xmlns="" id="{E5098A4E-DA1E-8B48-8813-A766EFCE7D74}"/>
              </a:ext>
            </a:extLst>
          </p:cNvPr>
          <p:cNvSpPr txBox="1"/>
          <p:nvPr/>
        </p:nvSpPr>
        <p:spPr>
          <a:xfrm>
            <a:off x="6775063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95295B44-C6E8-E144-8424-F81617108F73}"/>
              </a:ext>
            </a:extLst>
          </p:cNvPr>
          <p:cNvSpPr txBox="1"/>
          <p:nvPr/>
        </p:nvSpPr>
        <p:spPr>
          <a:xfrm>
            <a:off x="6375679" y="675534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00FDFFDF-93C8-FB40-9496-C5D3AB858673}"/>
              </a:ext>
            </a:extLst>
          </p:cNvPr>
          <p:cNvSpPr txBox="1"/>
          <p:nvPr/>
        </p:nvSpPr>
        <p:spPr>
          <a:xfrm>
            <a:off x="5660793" y="7000560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xmlns="" id="{A324D1B4-F075-0849-B8E6-9D492D292D07}"/>
              </a:ext>
            </a:extLst>
          </p:cNvPr>
          <p:cNvSpPr/>
          <p:nvPr/>
        </p:nvSpPr>
        <p:spPr>
          <a:xfrm>
            <a:off x="4848530" y="4298116"/>
            <a:ext cx="43081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ClusterIP Service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xmlns="" id="{1D4F289E-7B3A-6D40-A06D-F64475ACDF27}"/>
              </a:ext>
            </a:extLst>
          </p:cNvPr>
          <p:cNvGrpSpPr/>
          <p:nvPr/>
        </p:nvGrpSpPr>
        <p:grpSpPr>
          <a:xfrm>
            <a:off x="6547390" y="553834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xmlns="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xmlns="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xmlns="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xmlns="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xmlns="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xmlns="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xmlns="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xmlns="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BEF79D6-A049-CB4D-A7A3-9E0FD1F23425}"/>
              </a:ext>
            </a:extLst>
          </p:cNvPr>
          <p:cNvSpPr txBox="1"/>
          <p:nvPr/>
        </p:nvSpPr>
        <p:spPr>
          <a:xfrm>
            <a:off x="6926066" y="346430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DBF9C11B-4DF5-1C42-9052-9D4B1A2CF113}"/>
              </a:ext>
            </a:extLst>
          </p:cNvPr>
          <p:cNvCxnSpPr>
            <a:cxnSpLocks/>
            <a:stCxn id="182" idx="3"/>
            <a:endCxn id="111" idx="1"/>
          </p:cNvCxnSpPr>
          <p:nvPr/>
        </p:nvCxnSpPr>
        <p:spPr>
          <a:xfrm>
            <a:off x="2418336" y="1248340"/>
            <a:ext cx="2412939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3C66099B-89CC-194D-B955-F7C8BB9CD367}"/>
              </a:ext>
            </a:extLst>
          </p:cNvPr>
          <p:cNvCxnSpPr>
            <a:cxnSpLocks/>
            <a:stCxn id="111" idx="2"/>
            <a:endCxn id="77" idx="0"/>
          </p:cNvCxnSpPr>
          <p:nvPr/>
        </p:nvCxnSpPr>
        <p:spPr>
          <a:xfrm flipH="1">
            <a:off x="6993957" y="1465131"/>
            <a:ext cx="24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xmlns="" id="{92390946-6875-7745-8D86-6FF7187844AF}"/>
              </a:ext>
            </a:extLst>
          </p:cNvPr>
          <p:cNvCxnSpPr/>
          <p:nvPr/>
        </p:nvCxnSpPr>
        <p:spPr>
          <a:xfrm flipH="1">
            <a:off x="6984180" y="406114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xmlns="" id="{A15D92BB-44A8-0441-B90A-BAE71C53FCC5}"/>
              </a:ext>
            </a:extLst>
          </p:cNvPr>
          <p:cNvCxnSpPr/>
          <p:nvPr/>
        </p:nvCxnSpPr>
        <p:spPr>
          <a:xfrm flipH="1">
            <a:off x="6968940" y="469346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63DD047-E604-2940-9943-D066FFE43BBA}"/>
              </a:ext>
            </a:extLst>
          </p:cNvPr>
          <p:cNvSpPr txBox="1"/>
          <p:nvPr/>
        </p:nvSpPr>
        <p:spPr>
          <a:xfrm>
            <a:off x="0" y="1830001"/>
            <a:ext cx="2539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http://&lt;SVC-Public-IP&gt;/hello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36594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 animBg="1"/>
      <p:bldP spid="33" grpId="0"/>
      <p:bldP spid="14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YAML Basics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120634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2D51CD-9F3D-7B42-A5CB-2264BA10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is </a:t>
            </a:r>
            <a:r>
              <a:rPr lang="en-US" dirty="0">
                <a:solidFill>
                  <a:srgbClr val="0070C0"/>
                </a:solidFill>
              </a:rPr>
              <a:t>not a </a:t>
            </a:r>
            <a:r>
              <a:rPr lang="en-US" dirty="0"/>
              <a:t>Markup Language</a:t>
            </a:r>
          </a:p>
          <a:p>
            <a:r>
              <a:rPr lang="en-US" dirty="0"/>
              <a:t>YAML is used to </a:t>
            </a:r>
            <a:r>
              <a:rPr lang="en-US" dirty="0">
                <a:solidFill>
                  <a:srgbClr val="0070C0"/>
                </a:solidFill>
              </a:rPr>
              <a:t>store information </a:t>
            </a:r>
            <a:r>
              <a:rPr lang="en-US" dirty="0"/>
              <a:t>about different things</a:t>
            </a:r>
          </a:p>
          <a:p>
            <a:r>
              <a:rPr lang="en-US" dirty="0"/>
              <a:t>We can use YAML  to </a:t>
            </a:r>
            <a:r>
              <a:rPr lang="en-US" dirty="0">
                <a:solidFill>
                  <a:srgbClr val="0070C0"/>
                </a:solidFill>
              </a:rPr>
              <a:t>define key, Value pairs </a:t>
            </a:r>
            <a:r>
              <a:rPr lang="en-US" dirty="0"/>
              <a:t>like variables, lists and objects</a:t>
            </a:r>
          </a:p>
          <a:p>
            <a:r>
              <a:rPr lang="en-US" dirty="0"/>
              <a:t>YAML is very similar to </a:t>
            </a:r>
            <a:r>
              <a:rPr lang="en-US" dirty="0">
                <a:solidFill>
                  <a:srgbClr val="0070C0"/>
                </a:solidFill>
              </a:rPr>
              <a:t>JSON</a:t>
            </a:r>
            <a:r>
              <a:rPr lang="en-US" dirty="0"/>
              <a:t> (</a:t>
            </a:r>
            <a:r>
              <a:rPr lang="en-US" dirty="0" err="1"/>
              <a:t>Javascript</a:t>
            </a:r>
            <a:r>
              <a:rPr lang="en-US" dirty="0"/>
              <a:t> Object Notation)</a:t>
            </a:r>
          </a:p>
          <a:p>
            <a:r>
              <a:rPr lang="en-US" dirty="0"/>
              <a:t>YAML primarily focuses on 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user friendliness</a:t>
            </a:r>
          </a:p>
          <a:p>
            <a:r>
              <a:rPr lang="en-US" dirty="0"/>
              <a:t>YAML is designed to be </a:t>
            </a:r>
            <a:r>
              <a:rPr lang="en-US" dirty="0">
                <a:solidFill>
                  <a:srgbClr val="0070C0"/>
                </a:solidFill>
              </a:rPr>
              <a:t>clean and easy to read</a:t>
            </a:r>
          </a:p>
          <a:p>
            <a:r>
              <a:rPr lang="en-US" dirty="0"/>
              <a:t>We can define YAML files with two different extensions</a:t>
            </a: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yml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yaml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296E99A-7D02-7745-B595-8E887D94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 Basics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338595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83D072D-354E-0A44-844E-CDD758835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YAML Comments</a:t>
            </a:r>
          </a:p>
          <a:p>
            <a:r>
              <a:rPr lang="en-US" dirty="0"/>
              <a:t>YAML Key Value Pairs</a:t>
            </a:r>
          </a:p>
          <a:p>
            <a:r>
              <a:rPr lang="en-US" dirty="0"/>
              <a:t>YAML Dictionary or Map</a:t>
            </a:r>
          </a:p>
          <a:p>
            <a:r>
              <a:rPr lang="en-US" dirty="0"/>
              <a:t>YAML Array / Lists</a:t>
            </a:r>
          </a:p>
          <a:p>
            <a:r>
              <a:rPr lang="en-US" dirty="0"/>
              <a:t>YAML Spaces</a:t>
            </a:r>
          </a:p>
          <a:p>
            <a:r>
              <a:rPr lang="en-US" dirty="0"/>
              <a:t>YAML Document Separator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031DAA2-9028-9C40-8C05-CEBA5828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Basics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6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04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 &amp; Files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DB2C5504-860B-A64E-9482-26C78BEB6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2100" y="5467318"/>
            <a:ext cx="1955800" cy="1955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3B1E7BC3-C0F8-7F4B-B624-403175B348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7405" y="5606162"/>
            <a:ext cx="1678111" cy="1678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359908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CE900D4-5EAA-F840-B8B0-4FC645B9D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467"/>
            <a:ext cx="12618720" cy="1188851"/>
          </a:xfrm>
        </p:spPr>
        <p:txBody>
          <a:bodyPr/>
          <a:lstStyle/>
          <a:p>
            <a:r>
              <a:rPr lang="en-US" dirty="0"/>
              <a:t>AKS Storage Concepts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E1959A8-8451-EC41-B549-845B8262B6AC}"/>
              </a:ext>
            </a:extLst>
          </p:cNvPr>
          <p:cNvSpPr/>
          <p:nvPr/>
        </p:nvSpPr>
        <p:spPr>
          <a:xfrm>
            <a:off x="6064250" y="1022384"/>
            <a:ext cx="2705100" cy="774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Concepts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2B16A86-A5EA-A04B-A646-854978496B73}"/>
              </a:ext>
            </a:extLst>
          </p:cNvPr>
          <p:cNvSpPr/>
          <p:nvPr/>
        </p:nvSpPr>
        <p:spPr>
          <a:xfrm>
            <a:off x="127000" y="3439382"/>
            <a:ext cx="3263900" cy="7747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Volumes (K8S)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248ABD7-D769-7444-BE7E-9F2914FDCE53}"/>
              </a:ext>
            </a:extLst>
          </p:cNvPr>
          <p:cNvSpPr/>
          <p:nvPr/>
        </p:nvSpPr>
        <p:spPr>
          <a:xfrm>
            <a:off x="3851275" y="3439382"/>
            <a:ext cx="3263900" cy="7747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F6EE7BA-8BB4-2F42-AAE4-4594415D0779}"/>
              </a:ext>
            </a:extLst>
          </p:cNvPr>
          <p:cNvSpPr/>
          <p:nvPr/>
        </p:nvSpPr>
        <p:spPr>
          <a:xfrm>
            <a:off x="7575550" y="3439382"/>
            <a:ext cx="3263900" cy="774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Storage Classes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2EBAD84-6D75-BA44-8EC8-20B1AE772297}"/>
              </a:ext>
            </a:extLst>
          </p:cNvPr>
          <p:cNvSpPr/>
          <p:nvPr/>
        </p:nvSpPr>
        <p:spPr>
          <a:xfrm>
            <a:off x="11239500" y="3439382"/>
            <a:ext cx="3263900" cy="7747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 Claims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A6009B0-03C0-6A42-8A0E-3DE3F460BD92}"/>
              </a:ext>
            </a:extLst>
          </p:cNvPr>
          <p:cNvSpPr/>
          <p:nvPr/>
        </p:nvSpPr>
        <p:spPr>
          <a:xfrm>
            <a:off x="127000" y="4581224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emptyDir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13D570B-FFEB-5A40-B2C6-391C9DCE8569}"/>
              </a:ext>
            </a:extLst>
          </p:cNvPr>
          <p:cNvSpPr/>
          <p:nvPr/>
        </p:nvSpPr>
        <p:spPr>
          <a:xfrm>
            <a:off x="127000" y="5392286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902B1D4-34F0-D845-80D7-C67C99396127}"/>
              </a:ext>
            </a:extLst>
          </p:cNvPr>
          <p:cNvSpPr/>
          <p:nvPr/>
        </p:nvSpPr>
        <p:spPr>
          <a:xfrm>
            <a:off x="127000" y="6229037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5777B67-FA2B-2C44-AAEB-5CD7EE0DA407}"/>
              </a:ext>
            </a:extLst>
          </p:cNvPr>
          <p:cNvSpPr/>
          <p:nvPr/>
        </p:nvSpPr>
        <p:spPr>
          <a:xfrm>
            <a:off x="3851275" y="4581224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Disks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52858BC-ED4F-C24D-AEBA-D89BDE57CF69}"/>
              </a:ext>
            </a:extLst>
          </p:cNvPr>
          <p:cNvSpPr/>
          <p:nvPr/>
        </p:nvSpPr>
        <p:spPr>
          <a:xfrm>
            <a:off x="3851275" y="5392286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Files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3A99D89-A7DD-0C4C-8BC9-4E3231DDBB78}"/>
              </a:ext>
            </a:extLst>
          </p:cNvPr>
          <p:cNvSpPr/>
          <p:nvPr/>
        </p:nvSpPr>
        <p:spPr>
          <a:xfrm>
            <a:off x="7575550" y="4561293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3F43BC1-C7F0-F044-B4B0-B51CC6F2B69B}"/>
              </a:ext>
            </a:extLst>
          </p:cNvPr>
          <p:cNvSpPr/>
          <p:nvPr/>
        </p:nvSpPr>
        <p:spPr>
          <a:xfrm>
            <a:off x="7575550" y="5372355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managed-premium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282A74A-343F-764A-BB31-5C87004C825A}"/>
              </a:ext>
            </a:extLst>
          </p:cNvPr>
          <p:cNvSpPr/>
          <p:nvPr/>
        </p:nvSpPr>
        <p:spPr>
          <a:xfrm>
            <a:off x="7575550" y="6209106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19155F2E-A295-8E4C-965C-1966FCA7BF31}"/>
              </a:ext>
            </a:extLst>
          </p:cNvPr>
          <p:cNvSpPr/>
          <p:nvPr/>
        </p:nvSpPr>
        <p:spPr>
          <a:xfrm>
            <a:off x="7575550" y="7088871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r>
              <a:rPr lang="en-US" dirty="0"/>
              <a:t>-premium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2B40926F-36DF-3542-9C10-C3BDC89BC92B}"/>
              </a:ext>
            </a:extLst>
          </p:cNvPr>
          <p:cNvSpPr/>
          <p:nvPr/>
        </p:nvSpPr>
        <p:spPr>
          <a:xfrm>
            <a:off x="11239500" y="4561293"/>
            <a:ext cx="3263900" cy="12950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Dynamically provision the storage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CD0FB851-0424-344C-B714-73D45AEBABC5}"/>
              </a:ext>
            </a:extLst>
          </p:cNvPr>
          <p:cNvCxnSpPr>
            <a:stCxn id="5" idx="2"/>
          </p:cNvCxnSpPr>
          <p:nvPr/>
        </p:nvCxnSpPr>
        <p:spPr>
          <a:xfrm flipH="1">
            <a:off x="1638300" y="1797084"/>
            <a:ext cx="57785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83B2551F-3219-E645-BD99-B4B81000C5E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483225" y="1797084"/>
            <a:ext cx="1933575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3C2A1AC4-75FF-2244-9519-A5D64FB2C0E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416800" y="1797084"/>
            <a:ext cx="17907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7D2F0AC5-105A-0D48-9BE7-5F76ED4D7413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416800" y="1797084"/>
            <a:ext cx="545465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7F548726-AC8A-C54E-8BC6-7DE6C2F270AC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 flipV="1">
            <a:off x="7115175" y="4829152"/>
            <a:ext cx="460375" cy="199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27201C71-1122-814F-8C38-BDDFA7E7848E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7115175" y="4849083"/>
            <a:ext cx="460375" cy="7911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B4C60647-1A23-054F-A624-253D2F347C1B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7115175" y="5660145"/>
            <a:ext cx="460375" cy="816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F00EF9C9-5B63-584C-9D7B-B250412AD3D4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>
            <a:off x="7115175" y="5660145"/>
            <a:ext cx="460375" cy="1696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F35C03-CB19-7F47-97CC-FAE8F2B6F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0" y="867232"/>
            <a:ext cx="8290560" cy="5590922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Volumes that are defined and created as part of the </a:t>
            </a:r>
            <a:r>
              <a:rPr lang="en-IN" dirty="0">
                <a:solidFill>
                  <a:srgbClr val="0070C0"/>
                </a:solidFill>
              </a:rPr>
              <a:t>pod lifecycle </a:t>
            </a:r>
            <a:r>
              <a:rPr lang="en-IN" dirty="0"/>
              <a:t>only exist until the pod is </a:t>
            </a:r>
            <a:r>
              <a:rPr lang="en-IN" dirty="0">
                <a:solidFill>
                  <a:srgbClr val="0070C0"/>
                </a:solidFill>
              </a:rPr>
              <a:t>deleted</a:t>
            </a:r>
            <a:r>
              <a:rPr lang="en-IN" dirty="0"/>
              <a:t>. </a:t>
            </a:r>
          </a:p>
          <a:p>
            <a:r>
              <a:rPr lang="en-IN" dirty="0"/>
              <a:t>Pods often expect their storage to remain if a pod is </a:t>
            </a:r>
            <a:r>
              <a:rPr lang="en-IN" dirty="0">
                <a:solidFill>
                  <a:srgbClr val="C00000"/>
                </a:solidFill>
              </a:rPr>
              <a:t>rescheduled</a:t>
            </a:r>
            <a:r>
              <a:rPr lang="en-IN" dirty="0"/>
              <a:t> on a different host during a maintenance event, especially in </a:t>
            </a:r>
            <a:r>
              <a:rPr lang="en-IN" dirty="0" err="1"/>
              <a:t>StatefulSets</a:t>
            </a:r>
            <a:r>
              <a:rPr lang="en-IN" dirty="0"/>
              <a:t>. </a:t>
            </a:r>
          </a:p>
          <a:p>
            <a:r>
              <a:rPr lang="en-IN" dirty="0"/>
              <a:t>A </a:t>
            </a:r>
            <a:r>
              <a:rPr lang="en-IN" i="1" dirty="0">
                <a:solidFill>
                  <a:srgbClr val="0070C0"/>
                </a:solidFill>
              </a:rPr>
              <a:t>persistent volume</a:t>
            </a:r>
            <a:r>
              <a:rPr lang="en-IN" dirty="0">
                <a:solidFill>
                  <a:srgbClr val="0070C0"/>
                </a:solidFill>
              </a:rPr>
              <a:t> (PV) </a:t>
            </a:r>
            <a:r>
              <a:rPr lang="en-IN" dirty="0"/>
              <a:t>is a storage resource created and managed by the Kubernetes API that can exist beyond the lifetime of an individual pod.</a:t>
            </a:r>
          </a:p>
          <a:p>
            <a:r>
              <a:rPr lang="en-IN" dirty="0"/>
              <a:t>For AKS, </a:t>
            </a:r>
            <a:r>
              <a:rPr lang="en-IN" dirty="0">
                <a:solidFill>
                  <a:srgbClr val="0070C0"/>
                </a:solidFill>
              </a:rPr>
              <a:t>Azure Disks or Azure Files </a:t>
            </a:r>
            <a:r>
              <a:rPr lang="en-IN" dirty="0"/>
              <a:t>are used to provide the </a:t>
            </a:r>
            <a:r>
              <a:rPr lang="en-IN" dirty="0" err="1"/>
              <a:t>PersistentVolume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6673958-0098-C44A-98F3-8BAF436B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40" y="-133593"/>
            <a:ext cx="13355320" cy="1188851"/>
          </a:xfrm>
        </p:spPr>
        <p:txBody>
          <a:bodyPr>
            <a:noAutofit/>
          </a:bodyPr>
          <a:lstStyle/>
          <a:p>
            <a:r>
              <a:rPr lang="en-US" sz="4300" dirty="0"/>
              <a:t>Why do we need Persistent Storage in Kubernetes?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8898064-F0B7-AD46-9D9F-29E4C05B2203}"/>
              </a:ext>
            </a:extLst>
          </p:cNvPr>
          <p:cNvSpPr/>
          <p:nvPr/>
        </p:nvSpPr>
        <p:spPr>
          <a:xfrm>
            <a:off x="9423400" y="1055258"/>
            <a:ext cx="4404360" cy="1931654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E44C23B5-A74E-7F47-B92D-A5EE3BD2E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46623" y="4362654"/>
            <a:ext cx="1327150" cy="13271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010C3C27-EE45-714E-946F-27D51FF03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0610" y="5847192"/>
            <a:ext cx="1327150" cy="13271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48D7868D-944A-E14F-AB1B-7E029B68C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22180" y="4334181"/>
            <a:ext cx="1327150" cy="13271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67B3495-BC41-E447-8C74-DCF3395801B4}"/>
              </a:ext>
            </a:extLst>
          </p:cNvPr>
          <p:cNvSpPr/>
          <p:nvPr/>
        </p:nvSpPr>
        <p:spPr>
          <a:xfrm>
            <a:off x="9512300" y="4362654"/>
            <a:ext cx="2006600" cy="16317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3877D39-0720-124C-BF4E-B797CB021BD7}"/>
              </a:ext>
            </a:extLst>
          </p:cNvPr>
          <p:cNvSpPr/>
          <p:nvPr/>
        </p:nvSpPr>
        <p:spPr>
          <a:xfrm>
            <a:off x="12160885" y="4362654"/>
            <a:ext cx="2006600" cy="30414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FB6A8D5-FAF4-FD4D-B196-D91A75A80417}"/>
              </a:ext>
            </a:extLst>
          </p:cNvPr>
          <p:cNvSpPr txBox="1"/>
          <p:nvPr/>
        </p:nvSpPr>
        <p:spPr>
          <a:xfrm>
            <a:off x="9471485" y="5589826"/>
            <a:ext cx="2189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BFBC120-DB74-D74C-B249-D7B436D8B77F}"/>
              </a:ext>
            </a:extLst>
          </p:cNvPr>
          <p:cNvSpPr txBox="1"/>
          <p:nvPr/>
        </p:nvSpPr>
        <p:spPr>
          <a:xfrm>
            <a:off x="12412244" y="5563513"/>
            <a:ext cx="1415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84D1EDE-6A59-EE45-B6D3-20EB5DFFE5ED}"/>
              </a:ext>
            </a:extLst>
          </p:cNvPr>
          <p:cNvSpPr txBox="1"/>
          <p:nvPr/>
        </p:nvSpPr>
        <p:spPr>
          <a:xfrm>
            <a:off x="12128933" y="7065546"/>
            <a:ext cx="2070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Storage Account</a:t>
            </a:r>
          </a:p>
        </p:txBody>
      </p:sp>
      <p:pic>
        <p:nvPicPr>
          <p:cNvPr id="16" name="Picture 2" descr="Kubernetes&#10;">
            <a:extLst>
              <a:ext uri="{FF2B5EF4-FFF2-40B4-BE49-F238E27FC236}">
                <a16:creationId xmlns:a16="http://schemas.microsoft.com/office/drawing/2014/main" xmlns="" id="{1552FC60-5A95-2947-82FD-0858AA04E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9142" y="1122137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xmlns="" id="{E4998B19-0B1D-8748-AC3C-9C2C87141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1798" y="1119996"/>
            <a:ext cx="703707" cy="7037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F3CC44B-0AEF-7A4B-B0B8-1199851F9D17}"/>
              </a:ext>
            </a:extLst>
          </p:cNvPr>
          <p:cNvSpPr txBox="1"/>
          <p:nvPr/>
        </p:nvSpPr>
        <p:spPr>
          <a:xfrm>
            <a:off x="10566400" y="10552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A912FD14-4ACE-6F4E-943D-A8AB26613B52}"/>
              </a:ext>
            </a:extLst>
          </p:cNvPr>
          <p:cNvCxnSpPr>
            <a:cxnSpLocks/>
            <a:stCxn id="30" idx="2"/>
            <a:endCxn id="10" idx="0"/>
          </p:cNvCxnSpPr>
          <p:nvPr/>
        </p:nvCxnSpPr>
        <p:spPr>
          <a:xfrm flipH="1">
            <a:off x="10485755" y="2726909"/>
            <a:ext cx="1328125" cy="1607272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8F0ECED4-4867-C34C-ACD3-115975AEE092}"/>
              </a:ext>
            </a:extLst>
          </p:cNvPr>
          <p:cNvCxnSpPr>
            <a:cxnSpLocks/>
            <a:stCxn id="30" idx="2"/>
            <a:endCxn id="12" idx="0"/>
          </p:cNvCxnSpPr>
          <p:nvPr/>
        </p:nvCxnSpPr>
        <p:spPr>
          <a:xfrm>
            <a:off x="11813880" y="2726909"/>
            <a:ext cx="1350305" cy="16357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xmlns="" id="{11A34F52-D69D-1740-88AF-E38350F0F118}"/>
              </a:ext>
            </a:extLst>
          </p:cNvPr>
          <p:cNvSpPr/>
          <p:nvPr/>
        </p:nvSpPr>
        <p:spPr>
          <a:xfrm>
            <a:off x="8216900" y="3149600"/>
            <a:ext cx="2268855" cy="850900"/>
          </a:xfrm>
          <a:prstGeom prst="wedgeRoundRectCallout">
            <a:avLst>
              <a:gd name="adj1" fmla="val 26186"/>
              <a:gd name="adj2" fmla="val 84888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Node / Pod Access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xmlns="" id="{2BC8D28F-3EBB-774A-BF80-604D26E3BD97}"/>
              </a:ext>
            </a:extLst>
          </p:cNvPr>
          <p:cNvSpPr/>
          <p:nvPr/>
        </p:nvSpPr>
        <p:spPr>
          <a:xfrm>
            <a:off x="8559801" y="6652293"/>
            <a:ext cx="3180540" cy="850900"/>
          </a:xfrm>
          <a:prstGeom prst="wedgeRoundRectCallout">
            <a:avLst>
              <a:gd name="adj1" fmla="val 70439"/>
              <a:gd name="adj2" fmla="val -201679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Concurrent Node / Pod Access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C1D98229-7E47-E246-BB1D-7E11F5C47921}"/>
              </a:ext>
            </a:extLst>
          </p:cNvPr>
          <p:cNvSpPr/>
          <p:nvPr/>
        </p:nvSpPr>
        <p:spPr>
          <a:xfrm>
            <a:off x="10306823" y="2086498"/>
            <a:ext cx="3014113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</a:p>
          <a:p>
            <a:pPr algn="ctr"/>
            <a:r>
              <a:rPr lang="en-US" dirty="0"/>
              <a:t>(Static / Dynamic)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08826" y="156123"/>
            <a:ext cx="1498601" cy="7953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171996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/>
      <p:bldP spid="14" grpId="0"/>
      <p:bldP spid="15" grpId="0"/>
      <p:bldP spid="18" grpId="0"/>
      <p:bldP spid="28" grpId="0" animBg="1"/>
      <p:bldP spid="29" grpId="0" animBg="1"/>
      <p:bldP spid="3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56F756D-837E-C340-B270-CB33220F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42777"/>
            <a:ext cx="12618720" cy="1188851"/>
          </a:xfrm>
        </p:spPr>
        <p:txBody>
          <a:bodyPr/>
          <a:lstStyle/>
          <a:p>
            <a:r>
              <a:rPr lang="en-US" dirty="0"/>
              <a:t>Persistent Volume Claims – How it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54AAD7A-7FAB-3B4E-98EB-46EF9533342C}"/>
              </a:ext>
            </a:extLst>
          </p:cNvPr>
          <p:cNvSpPr/>
          <p:nvPr/>
        </p:nvSpPr>
        <p:spPr>
          <a:xfrm>
            <a:off x="508000" y="3632383"/>
            <a:ext cx="6860540" cy="3083346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Kubernetes&#10;">
            <a:extLst>
              <a:ext uri="{FF2B5EF4-FFF2-40B4-BE49-F238E27FC236}">
                <a16:creationId xmlns:a16="http://schemas.microsoft.com/office/drawing/2014/main" xmlns="" id="{4BF3D32E-97BD-CE45-8A80-7BD8169BA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922" y="3699262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A1369F1E-8015-1E49-AF82-6051C0331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51" y="3684265"/>
            <a:ext cx="703707" cy="703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B2E7AFD-33E6-134A-941C-48AE5C2E2011}"/>
              </a:ext>
            </a:extLst>
          </p:cNvPr>
          <p:cNvSpPr txBox="1"/>
          <p:nvPr/>
        </p:nvSpPr>
        <p:spPr>
          <a:xfrm>
            <a:off x="2814174" y="3632335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1A6AF2E-C228-6445-99D0-1E286568A7B7}"/>
              </a:ext>
            </a:extLst>
          </p:cNvPr>
          <p:cNvSpPr/>
          <p:nvPr/>
        </p:nvSpPr>
        <p:spPr>
          <a:xfrm>
            <a:off x="2865970" y="4979454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5AE5D19-EE42-AD49-AC0C-E895E2638DA9}"/>
              </a:ext>
            </a:extLst>
          </p:cNvPr>
          <p:cNvSpPr/>
          <p:nvPr/>
        </p:nvSpPr>
        <p:spPr>
          <a:xfrm>
            <a:off x="5441861" y="4979454"/>
            <a:ext cx="1448297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8B70431-CBB7-C841-BCE4-05D054C95D98}"/>
              </a:ext>
            </a:extLst>
          </p:cNvPr>
          <p:cNvSpPr/>
          <p:nvPr/>
        </p:nvSpPr>
        <p:spPr>
          <a:xfrm>
            <a:off x="755975" y="4683611"/>
            <a:ext cx="1758575" cy="18760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B12C3DF-6C3E-C847-B541-5253F1391E63}"/>
              </a:ext>
            </a:extLst>
          </p:cNvPr>
          <p:cNvSpPr/>
          <p:nvPr/>
        </p:nvSpPr>
        <p:spPr>
          <a:xfrm>
            <a:off x="923405" y="4979454"/>
            <a:ext cx="1421569" cy="6404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DEBD60D-FEEA-1D43-AC99-E7A2E88D69A6}"/>
              </a:ext>
            </a:extLst>
          </p:cNvPr>
          <p:cNvSpPr txBox="1"/>
          <p:nvPr/>
        </p:nvSpPr>
        <p:spPr>
          <a:xfrm>
            <a:off x="800748" y="616727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Node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xmlns="" id="{7DAFABA4-F912-584D-9963-56B33BE3D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8300" y="3028997"/>
            <a:ext cx="1327150" cy="13271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D9E0446-06AA-4D40-8995-5BACD278FCFC}"/>
              </a:ext>
            </a:extLst>
          </p:cNvPr>
          <p:cNvSpPr/>
          <p:nvPr/>
        </p:nvSpPr>
        <p:spPr>
          <a:xfrm>
            <a:off x="10740439" y="2918022"/>
            <a:ext cx="2157878" cy="2278122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DCAE6B4-9F65-ED48-8C26-48FEF61BC3E6}"/>
              </a:ext>
            </a:extLst>
          </p:cNvPr>
          <p:cNvSpPr txBox="1"/>
          <p:nvPr/>
        </p:nvSpPr>
        <p:spPr>
          <a:xfrm>
            <a:off x="10737724" y="4236309"/>
            <a:ext cx="2189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</a:p>
          <a:p>
            <a:pPr algn="ctr"/>
            <a:r>
              <a:rPr lang="en-US" sz="1800" dirty="0"/>
              <a:t>Premium / Standard</a:t>
            </a:r>
          </a:p>
          <a:p>
            <a:pPr algn="ctr"/>
            <a:r>
              <a:rPr lang="en-US" sz="1800" dirty="0"/>
              <a:t>Storage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xmlns="" id="{DBB8D80D-45C0-4641-9AB1-1936B6B085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7828" y="5480465"/>
            <a:ext cx="1327150" cy="13271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xmlns="" id="{60A52DF4-F6FC-C64D-971F-0A1B42985D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97801" y="5536505"/>
            <a:ext cx="1327150" cy="13271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79A7338-97C3-BA4B-9657-5285D61509F9}"/>
              </a:ext>
            </a:extLst>
          </p:cNvPr>
          <p:cNvSpPr/>
          <p:nvPr/>
        </p:nvSpPr>
        <p:spPr>
          <a:xfrm>
            <a:off x="10798320" y="5344264"/>
            <a:ext cx="3663170" cy="2052629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AA0AA59-5A81-E34B-8CA2-720055338E67}"/>
              </a:ext>
            </a:extLst>
          </p:cNvPr>
          <p:cNvSpPr txBox="1"/>
          <p:nvPr/>
        </p:nvSpPr>
        <p:spPr>
          <a:xfrm>
            <a:off x="10737724" y="6692601"/>
            <a:ext cx="1933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Files</a:t>
            </a:r>
          </a:p>
          <a:p>
            <a:pPr algn="ctr"/>
            <a:r>
              <a:rPr lang="en-US" sz="1800" dirty="0"/>
              <a:t>(Standard Storage)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553E44F-76CC-FC4E-862A-7AF3D0B672B3}"/>
              </a:ext>
            </a:extLst>
          </p:cNvPr>
          <p:cNvSpPr txBox="1"/>
          <p:nvPr/>
        </p:nvSpPr>
        <p:spPr>
          <a:xfrm>
            <a:off x="12793538" y="6810841"/>
            <a:ext cx="1545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Storage Account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9118DC2D-2FAA-3940-96CB-F02399D0EDA6}"/>
              </a:ext>
            </a:extLst>
          </p:cNvPr>
          <p:cNvCxnSpPr>
            <a:stCxn id="5" idx="3"/>
            <a:endCxn id="15" idx="1"/>
          </p:cNvCxnSpPr>
          <p:nvPr/>
        </p:nvCxnSpPr>
        <p:spPr>
          <a:xfrm flipV="1">
            <a:off x="7368540" y="4057083"/>
            <a:ext cx="3371899" cy="111697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709A26E0-F1E0-AB45-A11F-3EA35A9D0055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7368540" y="5174056"/>
            <a:ext cx="3429780" cy="119652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EEE9C34E-A1E7-474E-B9D3-C26CB90914B2}"/>
              </a:ext>
            </a:extLst>
          </p:cNvPr>
          <p:cNvSpPr/>
          <p:nvPr/>
        </p:nvSpPr>
        <p:spPr>
          <a:xfrm>
            <a:off x="2861300" y="4063222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B55E1001-77CB-AF47-A20B-764B51565675}"/>
              </a:ext>
            </a:extLst>
          </p:cNvPr>
          <p:cNvCxnSpPr>
            <a:endCxn id="9" idx="1"/>
          </p:cNvCxnSpPr>
          <p:nvPr/>
        </p:nvCxnSpPr>
        <p:spPr>
          <a:xfrm>
            <a:off x="2344974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213D4A06-794A-0647-8996-ABE863566136}"/>
              </a:ext>
            </a:extLst>
          </p:cNvPr>
          <p:cNvCxnSpPr/>
          <p:nvPr/>
        </p:nvCxnSpPr>
        <p:spPr>
          <a:xfrm>
            <a:off x="4912002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D9EC795E-10DB-5B49-8323-211DD317E8B7}"/>
              </a:ext>
            </a:extLst>
          </p:cNvPr>
          <p:cNvCxnSpPr/>
          <p:nvPr/>
        </p:nvCxnSpPr>
        <p:spPr>
          <a:xfrm>
            <a:off x="6856407" y="5221603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CDEC93E1-156C-6140-AD32-A23D72721027}"/>
              </a:ext>
            </a:extLst>
          </p:cNvPr>
          <p:cNvCxnSpPr>
            <a:cxnSpLocks/>
            <a:stCxn id="9" idx="0"/>
            <a:endCxn id="26" idx="2"/>
          </p:cNvCxnSpPr>
          <p:nvPr/>
        </p:nvCxnSpPr>
        <p:spPr>
          <a:xfrm flipH="1" flipV="1">
            <a:off x="3910055" y="4703633"/>
            <a:ext cx="4670" cy="27582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3BED595-2504-6A4C-8E34-37E4DC5CA2E9}"/>
              </a:ext>
            </a:extLst>
          </p:cNvPr>
          <p:cNvSpPr txBox="1"/>
          <p:nvPr/>
        </p:nvSpPr>
        <p:spPr>
          <a:xfrm>
            <a:off x="2620245" y="5724626"/>
            <a:ext cx="3218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Mount the Volume to Pod</a:t>
            </a: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xmlns="" id="{E1DD3CE0-8350-6443-9BCF-96E2A185D279}"/>
              </a:ext>
            </a:extLst>
          </p:cNvPr>
          <p:cNvSpPr/>
          <p:nvPr/>
        </p:nvSpPr>
        <p:spPr>
          <a:xfrm rot="10800000">
            <a:off x="1447799" y="5636364"/>
            <a:ext cx="4804752" cy="530911"/>
          </a:xfrm>
          <a:prstGeom prst="uturnArrow">
            <a:avLst>
              <a:gd name="adj1" fmla="val 19813"/>
              <a:gd name="adj2" fmla="val 25000"/>
              <a:gd name="adj3" fmla="val 25000"/>
              <a:gd name="adj4" fmla="val 3321"/>
              <a:gd name="adj5" fmla="val 1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bject 12">
            <a:extLst>
              <a:ext uri="{FF2B5EF4-FFF2-40B4-BE49-F238E27FC236}">
                <a16:creationId xmlns:a16="http://schemas.microsoft.com/office/drawing/2014/main" xmlns="" id="{E70181CB-8D71-454C-A5EE-ED3F0A328231}"/>
              </a:ext>
            </a:extLst>
          </p:cNvPr>
          <p:cNvSpPr/>
          <p:nvPr/>
        </p:nvSpPr>
        <p:spPr>
          <a:xfrm>
            <a:off x="332718" y="1079834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4">
            <a:extLst>
              <a:ext uri="{FF2B5EF4-FFF2-40B4-BE49-F238E27FC236}">
                <a16:creationId xmlns:a16="http://schemas.microsoft.com/office/drawing/2014/main" xmlns="" id="{307ACB1F-A427-0F46-A537-3BAE51B8C042}"/>
              </a:ext>
            </a:extLst>
          </p:cNvPr>
          <p:cNvSpPr txBox="1"/>
          <p:nvPr/>
        </p:nvSpPr>
        <p:spPr>
          <a:xfrm>
            <a:off x="1447799" y="1643916"/>
            <a:ext cx="2271052" cy="3520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create a pod </a:t>
            </a:r>
          </a:p>
        </p:txBody>
      </p:sp>
      <p:sp>
        <p:nvSpPr>
          <p:cNvPr id="44" name="object 12">
            <a:extLst>
              <a:ext uri="{FF2B5EF4-FFF2-40B4-BE49-F238E27FC236}">
                <a16:creationId xmlns:a16="http://schemas.microsoft.com/office/drawing/2014/main" xmlns="" id="{035B4318-0C44-C447-A7ED-7264FCA222FF}"/>
              </a:ext>
            </a:extLst>
          </p:cNvPr>
          <p:cNvSpPr/>
          <p:nvPr/>
        </p:nvSpPr>
        <p:spPr>
          <a:xfrm>
            <a:off x="3768049" y="1067526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xmlns="" id="{B37F78CC-650E-D647-9F41-63105386254F}"/>
              </a:ext>
            </a:extLst>
          </p:cNvPr>
          <p:cNvSpPr txBox="1"/>
          <p:nvPr/>
        </p:nvSpPr>
        <p:spPr>
          <a:xfrm>
            <a:off x="4527208" y="1118103"/>
            <a:ext cx="2564808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PVC will request storage based on specifics from Storage class (Disk or File)</a:t>
            </a:r>
          </a:p>
        </p:txBody>
      </p:sp>
      <p:sp>
        <p:nvSpPr>
          <p:cNvPr id="46" name="object 12">
            <a:extLst>
              <a:ext uri="{FF2B5EF4-FFF2-40B4-BE49-F238E27FC236}">
                <a16:creationId xmlns:a16="http://schemas.microsoft.com/office/drawing/2014/main" xmlns="" id="{F3B83DD6-15BC-DE4C-A4AB-F64873710B65}"/>
              </a:ext>
            </a:extLst>
          </p:cNvPr>
          <p:cNvSpPr/>
          <p:nvPr/>
        </p:nvSpPr>
        <p:spPr>
          <a:xfrm>
            <a:off x="7203380" y="1053109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xmlns="" id="{0DA7B315-3785-FC42-A587-0FD450439D4E}"/>
              </a:ext>
            </a:extLst>
          </p:cNvPr>
          <p:cNvSpPr txBox="1"/>
          <p:nvPr/>
        </p:nvSpPr>
        <p:spPr>
          <a:xfrm>
            <a:off x="7950174" y="1108993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 API Server will dynamically provision the Persistent Volume PV requested</a:t>
            </a:r>
          </a:p>
        </p:txBody>
      </p:sp>
      <p:sp>
        <p:nvSpPr>
          <p:cNvPr id="48" name="object 12">
            <a:extLst>
              <a:ext uri="{FF2B5EF4-FFF2-40B4-BE49-F238E27FC236}">
                <a16:creationId xmlns:a16="http://schemas.microsoft.com/office/drawing/2014/main" xmlns="" id="{6F42CAA8-7C38-C24A-BC0F-7C05D0EBEFE2}"/>
              </a:ext>
            </a:extLst>
          </p:cNvPr>
          <p:cNvSpPr/>
          <p:nvPr/>
        </p:nvSpPr>
        <p:spPr>
          <a:xfrm>
            <a:off x="10527347" y="1048463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4">
            <a:extLst>
              <a:ext uri="{FF2B5EF4-FFF2-40B4-BE49-F238E27FC236}">
                <a16:creationId xmlns:a16="http://schemas.microsoft.com/office/drawing/2014/main" xmlns="" id="{8F140BD5-3E43-C740-9C77-933A11A9E4F4}"/>
              </a:ext>
            </a:extLst>
          </p:cNvPr>
          <p:cNvSpPr txBox="1"/>
          <p:nvPr/>
        </p:nvSpPr>
        <p:spPr>
          <a:xfrm>
            <a:off x="11317681" y="1115569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Once the PV is available it will get mounted to Pod for usage.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08826" y="156123"/>
            <a:ext cx="1498601" cy="7953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1095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5" grpId="0" animBg="1"/>
      <p:bldP spid="16" grpId="0"/>
      <p:bldP spid="19" grpId="0" animBg="1"/>
      <p:bldP spid="20" grpId="0"/>
      <p:bldP spid="21" grpId="0"/>
      <p:bldP spid="26" grpId="0" animBg="1"/>
      <p:bldP spid="36" grpId="0"/>
      <p:bldP spid="37" grpId="0" animBg="1"/>
      <p:bldP spid="42" grpId="0" animBg="1"/>
      <p:bldP spid="43" grpId="0"/>
      <p:bldP spid="44" grpId="0" animBg="1"/>
      <p:bldP spid="45" grpId="0"/>
      <p:bldP spid="46" grpId="0" animBg="1"/>
      <p:bldP spid="47" grpId="0"/>
      <p:bldP spid="48" grpId="0" animBg="1"/>
      <p:bldP spid="4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DB2C5504-860B-A64E-9482-26C78BEB6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7300" y="5649928"/>
            <a:ext cx="1955800" cy="195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8826" y="156123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14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D7DBAD-50B3-7D4D-9083-065F77A4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Azure Disk Storage offers </a:t>
            </a:r>
            <a:r>
              <a:rPr lang="en-IN" dirty="0">
                <a:solidFill>
                  <a:srgbClr val="0070C0"/>
                </a:solidFill>
              </a:rPr>
              <a:t>high-performance, highly durable </a:t>
            </a:r>
            <a:r>
              <a:rPr lang="en-IN" dirty="0"/>
              <a:t>block storage for our mission- and business-critical workloads</a:t>
            </a:r>
          </a:p>
          <a:p>
            <a:r>
              <a:rPr lang="en-IN" dirty="0"/>
              <a:t>We can mount these </a:t>
            </a:r>
            <a:r>
              <a:rPr lang="en-IN" dirty="0">
                <a:solidFill>
                  <a:srgbClr val="0070C0"/>
                </a:solidFill>
              </a:rPr>
              <a:t>volumes as devices </a:t>
            </a:r>
            <a:r>
              <a:rPr lang="en-IN" dirty="0"/>
              <a:t>on our Virtual Machines &amp; Container instances. 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Cost-effective storage</a:t>
            </a:r>
          </a:p>
          <a:p>
            <a:pPr lvl="1"/>
            <a:r>
              <a:rPr lang="en-IN" dirty="0"/>
              <a:t>Built-in bursting capabilities to handle unexpected traffic and process batch jobs cost-effectively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Unmatched resiliency</a:t>
            </a:r>
          </a:p>
          <a:p>
            <a:pPr lvl="1"/>
            <a:r>
              <a:rPr lang="en-IN" dirty="0"/>
              <a:t>0 percent annual failure rate for consistent enterprise-grade durability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Seamless scalability</a:t>
            </a:r>
          </a:p>
          <a:p>
            <a:pPr lvl="1"/>
            <a:r>
              <a:rPr lang="en-IN" dirty="0"/>
              <a:t>Dynamic scaling of disk performance on Ultra Disk Storage without disruption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Built-in security</a:t>
            </a:r>
          </a:p>
          <a:p>
            <a:pPr lvl="1"/>
            <a:r>
              <a:rPr lang="en-IN" dirty="0"/>
              <a:t>Automatic encryption to help protect your data using Microsoft-managed keys or your own</a:t>
            </a:r>
            <a:br>
              <a:rPr lang="en-IN" dirty="0"/>
            </a:b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C7D3AB8-1DBF-A747-9D33-7E932727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Disks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826" y="156123"/>
            <a:ext cx="1498601" cy="795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46363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3">
            <a:extLst>
              <a:ext uri="{FF2B5EF4-FFF2-40B4-BE49-F238E27FC236}">
                <a16:creationId xmlns:a16="http://schemas.microsoft.com/office/drawing/2014/main" xmlns="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95" y="547963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AKS Storage</a:t>
            </a:r>
            <a:r>
              <a:rPr lang="en-US" sz="3800" b="1" dirty="0">
                <a:solidFill>
                  <a:srgbClr val="00B050"/>
                </a:solidFill>
              </a:rPr>
              <a:t/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C62C58E-25EF-EF4C-A548-BA4F8CABB0E2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EE15F4FC-BB96-4246-905A-2BAD0460E9B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99CCAAE-F7EC-5A4E-A3E8-21B55D66945C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3340378C-0F4C-FB40-AF33-9F2436643543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EBECA07D-B089-9B4D-8E65-20A9B9C57489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1BBAE581-1ED5-D747-A48B-789E253B8BA9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71F624C5-AC70-F444-B154-0DEC7DF6E05F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B9CC86FF-0DB5-5D4A-8C6E-6A69E6AF68F0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C2E96313-74B7-D34A-98B0-A616118163A3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8362545A-D02B-FC4F-869F-E34EDA776E5E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599993F8-E29C-164C-9FFB-332C76DAD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A32E2A4-649A-9B49-8AAB-E52E60095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pic>
        <p:nvPicPr>
          <p:cNvPr id="40" name="Google Shape;55;p13">
            <a:extLst>
              <a:ext uri="{FF2B5EF4-FFF2-40B4-BE49-F238E27FC236}">
                <a16:creationId xmlns:a16="http://schemas.microsoft.com/office/drawing/2014/main" xmlns="" id="{07CDEE29-4B84-814A-8EE7-01C19B530D4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55;p13">
            <a:extLst>
              <a:ext uri="{FF2B5EF4-FFF2-40B4-BE49-F238E27FC236}">
                <a16:creationId xmlns:a16="http://schemas.microsoft.com/office/drawing/2014/main" xmlns="" id="{3A6DB931-6F9E-6F41-9879-0E1E3B9F52F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5;p13">
            <a:extLst>
              <a:ext uri="{FF2B5EF4-FFF2-40B4-BE49-F238E27FC236}">
                <a16:creationId xmlns:a16="http://schemas.microsoft.com/office/drawing/2014/main" xmlns="" id="{464AA634-F833-8F4A-99E8-D9A378F4BBB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5;p13">
            <a:extLst>
              <a:ext uri="{FF2B5EF4-FFF2-40B4-BE49-F238E27FC236}">
                <a16:creationId xmlns:a16="http://schemas.microsoft.com/office/drawing/2014/main" xmlns="" id="{14656F50-777C-3B4D-BC36-87BCEE918A0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5;p13">
            <a:extLst>
              <a:ext uri="{FF2B5EF4-FFF2-40B4-BE49-F238E27FC236}">
                <a16:creationId xmlns:a16="http://schemas.microsoft.com/office/drawing/2014/main" xmlns="" id="{8EA502EA-6C98-3A4F-8C0A-8225AB0C883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5;p13">
            <a:extLst>
              <a:ext uri="{FF2B5EF4-FFF2-40B4-BE49-F238E27FC236}">
                <a16:creationId xmlns:a16="http://schemas.microsoft.com/office/drawing/2014/main" xmlns="" id="{23F5F8EE-0BB3-A443-A697-A33673391EB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639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5;p13">
            <a:extLst>
              <a:ext uri="{FF2B5EF4-FFF2-40B4-BE49-F238E27FC236}">
                <a16:creationId xmlns:a16="http://schemas.microsoft.com/office/drawing/2014/main" xmlns="" id="{16432035-87E2-DA4B-AAA7-E4B5E275A44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4755" y="624704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5;p13">
            <a:extLst>
              <a:ext uri="{FF2B5EF4-FFF2-40B4-BE49-F238E27FC236}">
                <a16:creationId xmlns:a16="http://schemas.microsoft.com/office/drawing/2014/main" xmlns="" id="{0A8061C2-8D78-724B-A11F-6EC2C2DCDAF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47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8C801548-DD6F-F944-95B8-606F05B82F74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61" name="Google Shape;55;p13">
            <a:extLst>
              <a:ext uri="{FF2B5EF4-FFF2-40B4-BE49-F238E27FC236}">
                <a16:creationId xmlns:a16="http://schemas.microsoft.com/office/drawing/2014/main" xmlns="" id="{147D9F25-C63D-4547-84A8-7B306010AF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39673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  <p:bldP spid="6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E3266C2D-EB6C-184E-B123-3D5746096332}"/>
              </a:ext>
            </a:extLst>
          </p:cNvPr>
          <p:cNvGrpSpPr/>
          <p:nvPr/>
        </p:nvGrpSpPr>
        <p:grpSpPr>
          <a:xfrm>
            <a:off x="83145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71ED3F3-EF3B-A74C-8FE5-0D7248D61049}"/>
              </a:ext>
            </a:extLst>
          </p:cNvPr>
          <p:cNvSpPr/>
          <p:nvPr/>
        </p:nvSpPr>
        <p:spPr>
          <a:xfrm>
            <a:off x="72384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0208A58A-B76D-9E48-88C2-6B804307CDAE}"/>
              </a:ext>
            </a:extLst>
          </p:cNvPr>
          <p:cNvSpPr/>
          <p:nvPr/>
        </p:nvSpPr>
        <p:spPr>
          <a:xfrm>
            <a:off x="104568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91F88B5-53A3-BA41-9B93-8D9401E8CB6E}"/>
              </a:ext>
            </a:extLst>
          </p:cNvPr>
          <p:cNvSpPr/>
          <p:nvPr/>
        </p:nvSpPr>
        <p:spPr>
          <a:xfrm>
            <a:off x="104568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D1E9E44B-27B1-3745-B866-6B57E7FA26BD}"/>
              </a:ext>
            </a:extLst>
          </p:cNvPr>
          <p:cNvSpPr/>
          <p:nvPr/>
        </p:nvSpPr>
        <p:spPr>
          <a:xfrm>
            <a:off x="104568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xmlns="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138304" y="6354261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r>
              <a:rPr lang="en-US" sz="3800" b="1" dirty="0">
                <a:solidFill>
                  <a:srgbClr val="00B050"/>
                </a:solidFill>
              </a:rPr>
              <a:t/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xmlns="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xmlns="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xmlns="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xmlns="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48201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xmlns="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6465A249-623B-F44F-ABD0-A2A56A63A72C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35751F35-3B12-584B-A65D-115D3E62E1AD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C7B3CCA3-1C59-314F-BB18-0E01876D6144}"/>
              </a:ext>
            </a:extLst>
          </p:cNvPr>
          <p:cNvSpPr/>
          <p:nvPr/>
        </p:nvSpPr>
        <p:spPr>
          <a:xfrm>
            <a:off x="104568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787C8D25-AE57-5742-82E3-5F5C55FC964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6C06BAA9-6424-8C45-9B8B-2D71B6FB8D69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8AE1ED3B-2849-644A-929A-CBC418A2A1BE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E0FF6C00-F86F-964E-8B80-4F4F30C26D25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049DFB1A-EFB9-3646-8A28-7976B1485046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B15A328A-ECA0-C743-9EFE-1F97081EDDF9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DB23D56A-9C9F-0141-A694-014CCBA77C2C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C4A54D90-ED5B-3E46-9159-5A7CA19FDA85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xmlns="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xmlns="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xmlns="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xmlns="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xmlns="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xmlns="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385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xmlns="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216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xmlns="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66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xmlns="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xmlns="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xmlns="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xmlns="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4881E3C4-3829-CC47-A3A6-5DB50859FDC6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xmlns="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161123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76" grpId="0"/>
      <p:bldP spid="77" grpId="0"/>
      <p:bldP spid="8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Files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4C0E27A9-0E40-1344-9637-FDC6CB45C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5200" y="5761076"/>
            <a:ext cx="1854200" cy="1854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B6CF3215-1EB5-1C43-8464-AA11F9865F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965" y="5761076"/>
            <a:ext cx="1679772" cy="16797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8826" y="156123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89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508B28-BB02-AD45-88F1-6FDD9D63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503" y="2359065"/>
            <a:ext cx="12618720" cy="55909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These are simple, secure and </a:t>
            </a:r>
            <a:r>
              <a:rPr lang="en-US" dirty="0">
                <a:solidFill>
                  <a:srgbClr val="0070C0"/>
                </a:solidFill>
              </a:rPr>
              <a:t>fully managed </a:t>
            </a:r>
            <a:r>
              <a:rPr lang="en-US" dirty="0"/>
              <a:t>cloud file shares</a:t>
            </a:r>
          </a:p>
          <a:p>
            <a:r>
              <a:rPr lang="en-US" dirty="0"/>
              <a:t>We can secure </a:t>
            </a:r>
            <a:r>
              <a:rPr lang="en-US" dirty="0">
                <a:solidFill>
                  <a:srgbClr val="0070C0"/>
                </a:solidFill>
              </a:rPr>
              <a:t>data at rest and in-transit </a:t>
            </a:r>
            <a:r>
              <a:rPr lang="en-US" dirty="0"/>
              <a:t>using SMB 3.0 and HTTPS</a:t>
            </a:r>
          </a:p>
          <a:p>
            <a:r>
              <a:rPr lang="en-IN" dirty="0"/>
              <a:t>We can create </a:t>
            </a:r>
            <a:r>
              <a:rPr lang="en-IN" dirty="0">
                <a:solidFill>
                  <a:srgbClr val="0070C0"/>
                </a:solidFill>
              </a:rPr>
              <a:t>high-performance file shares </a:t>
            </a:r>
            <a:r>
              <a:rPr lang="en-IN" dirty="0"/>
              <a:t>using the Premium Files storage tier</a:t>
            </a:r>
          </a:p>
          <a:p>
            <a:r>
              <a:rPr lang="en-US" dirty="0"/>
              <a:t>We can replace or supplement </a:t>
            </a:r>
            <a:r>
              <a:rPr lang="en-US" dirty="0">
                <a:solidFill>
                  <a:srgbClr val="0070C0"/>
                </a:solidFill>
              </a:rPr>
              <a:t>on-premises file servers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Scripting and tooling: </a:t>
            </a:r>
            <a:r>
              <a:rPr lang="en-US" dirty="0">
                <a:solidFill>
                  <a:srgbClr val="0070C0"/>
                </a:solidFill>
              </a:rPr>
              <a:t>PowerShell</a:t>
            </a:r>
            <a:r>
              <a:rPr lang="en-US" dirty="0"/>
              <a:t> cmdlets and </a:t>
            </a:r>
            <a:r>
              <a:rPr lang="en-US" dirty="0">
                <a:solidFill>
                  <a:srgbClr val="0070C0"/>
                </a:solidFill>
              </a:rPr>
              <a:t>Azure CLI </a:t>
            </a:r>
            <a:r>
              <a:rPr lang="en-US" dirty="0"/>
              <a:t>can be used to create, mount, and manage Azure file shares as part of the administration of Azure applications. </a:t>
            </a:r>
          </a:p>
          <a:p>
            <a:r>
              <a:rPr lang="en-US" dirty="0"/>
              <a:t>We can create and manage Azure file shares using </a:t>
            </a:r>
            <a:r>
              <a:rPr lang="en-US" dirty="0">
                <a:solidFill>
                  <a:srgbClr val="0070C0"/>
                </a:solidFill>
              </a:rPr>
              <a:t>Azure portal </a:t>
            </a:r>
            <a:r>
              <a:rPr lang="en-US" dirty="0"/>
              <a:t>and Azure </a:t>
            </a:r>
            <a:r>
              <a:rPr lang="en-US" dirty="0">
                <a:solidFill>
                  <a:srgbClr val="0070C0"/>
                </a:solidFill>
              </a:rPr>
              <a:t>Storage Explorer</a:t>
            </a:r>
            <a:r>
              <a:rPr lang="en-US" dirty="0"/>
              <a:t>.</a:t>
            </a:r>
          </a:p>
          <a:p>
            <a:r>
              <a:rPr lang="en-US" dirty="0"/>
              <a:t>For Application workloads we can use for use cases like </a:t>
            </a:r>
            <a:r>
              <a:rPr lang="en-US" dirty="0">
                <a:solidFill>
                  <a:srgbClr val="0070C0"/>
                </a:solidFill>
              </a:rPr>
              <a:t>Static Content storage</a:t>
            </a:r>
            <a:r>
              <a:rPr lang="en-US" dirty="0"/>
              <a:t>, shared </a:t>
            </a:r>
            <a:r>
              <a:rPr lang="en-US" dirty="0">
                <a:solidFill>
                  <a:srgbClr val="0070C0"/>
                </a:solidFill>
              </a:rPr>
              <a:t>configuration access</a:t>
            </a:r>
            <a:r>
              <a:rPr lang="en-US" dirty="0"/>
              <a:t> to multiple JVMs etc.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08C5153-EAB9-8547-8443-0CF41BF0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64664"/>
            <a:ext cx="12618720" cy="1188851"/>
          </a:xfrm>
        </p:spPr>
        <p:txBody>
          <a:bodyPr/>
          <a:lstStyle/>
          <a:p>
            <a:r>
              <a:rPr lang="en-US" dirty="0"/>
              <a:t>Azure Files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12303694-33B7-EA4E-9036-578BEDD05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50734" y="1170344"/>
            <a:ext cx="2377442" cy="2377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8826" y="156123"/>
            <a:ext cx="1498601" cy="795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182763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kube-apiserver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</a:t>
            </a:r>
            <a:r>
              <a:rPr lang="en-IN" dirty="0" err="1"/>
              <a:t>etcd</a:t>
            </a:r>
            <a:r>
              <a:rPr lang="en-IN" dirty="0"/>
              <a:t>) and Worker node components like (</a:t>
            </a:r>
            <a:r>
              <a:rPr lang="en-IN" dirty="0" err="1"/>
              <a:t>Kubelet</a:t>
            </a:r>
            <a:r>
              <a:rPr lang="en-IN" dirty="0"/>
              <a:t>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etcd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-scheduler</a:t>
            </a:r>
          </a:p>
          <a:p>
            <a:pPr lvl="1"/>
            <a:r>
              <a:rPr lang="en-US" dirty="0"/>
              <a:t>Scheduler is responsible for distributing containers across multiple nodes.  </a:t>
            </a:r>
          </a:p>
          <a:p>
            <a:pPr lvl="1"/>
            <a:r>
              <a:rPr lang="en-US" dirty="0"/>
              <a:t>It watches for newly created Pods with no assigned node, and selects a node for them to run on.</a:t>
            </a:r>
            <a:r>
              <a:rPr lang="en-IN" dirty="0"/>
              <a:t/>
            </a:r>
            <a:br>
              <a:rPr lang="en-IN" dirty="0"/>
            </a:br>
            <a:r>
              <a:rPr lang="en-US" dirty="0"/>
              <a:t/>
            </a: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3867264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7C4C14B-7409-6A48-BC8C-B2AA665457EB}"/>
              </a:ext>
            </a:extLst>
          </p:cNvPr>
          <p:cNvSpPr/>
          <p:nvPr/>
        </p:nvSpPr>
        <p:spPr>
          <a:xfrm>
            <a:off x="3682999" y="334538"/>
            <a:ext cx="8893095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7B8E4EC-A8EB-5D42-A0CF-FCC4C9840928}"/>
              </a:ext>
            </a:extLst>
          </p:cNvPr>
          <p:cNvSpPr/>
          <p:nvPr/>
        </p:nvSpPr>
        <p:spPr>
          <a:xfrm>
            <a:off x="3860800" y="1713768"/>
            <a:ext cx="4780295" cy="23208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4AEF4A7-11CD-1744-B292-8712BA37F83A}"/>
              </a:ext>
            </a:extLst>
          </p:cNvPr>
          <p:cNvSpPr/>
          <p:nvPr/>
        </p:nvSpPr>
        <p:spPr>
          <a:xfrm>
            <a:off x="4023866" y="1938305"/>
            <a:ext cx="4408934" cy="165668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4C97A5B0-EA9A-FF46-B594-EB5CCCD5EB66}"/>
              </a:ext>
            </a:extLst>
          </p:cNvPr>
          <p:cNvGrpSpPr/>
          <p:nvPr/>
        </p:nvGrpSpPr>
        <p:grpSpPr>
          <a:xfrm>
            <a:off x="4237807" y="2065879"/>
            <a:ext cx="1239212" cy="1159923"/>
            <a:chOff x="4237807" y="2065879"/>
            <a:chExt cx="1239212" cy="1159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09CA48C0-DFD0-F749-A415-D4ACE0F79FFD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52051369-A8F3-4746-83D0-F5610F55BB6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E3266C2D-EB6C-184E-B123-3D5746096332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8393832F-2C26-874D-A5C6-D4AD35EE2266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xmlns="" id="{30927758-1A58-A04D-A3F1-005BE18F0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xmlns="" id="{0FEBB294-E703-9644-BAEA-819233BE4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xmlns="" id="{9599CD54-051A-E742-A655-4B752AEA4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xmlns="" id="{27175E2B-0D45-4C48-9273-D514565B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xmlns="" id="{A4C66BF0-A4BA-A846-B5B4-D76F2C717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B445BC47-A2D4-5A4F-AE53-41912A365C86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E5650C3-93FD-344D-A60C-1EE88E8084F4}"/>
              </a:ext>
            </a:extLst>
          </p:cNvPr>
          <p:cNvSpPr txBox="1"/>
          <p:nvPr/>
        </p:nvSpPr>
        <p:spPr>
          <a:xfrm>
            <a:off x="5780007" y="3260133"/>
            <a:ext cx="123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ReplicaSet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6B67B35-779B-E84F-9038-16BD16849AB8}"/>
              </a:ext>
            </a:extLst>
          </p:cNvPr>
          <p:cNvSpPr txBox="1"/>
          <p:nvPr/>
        </p:nvSpPr>
        <p:spPr>
          <a:xfrm>
            <a:off x="5806914" y="3633867"/>
            <a:ext cx="139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71ED3F3-EF3B-A74C-8FE5-0D7248D61049}"/>
              </a:ext>
            </a:extLst>
          </p:cNvPr>
          <p:cNvSpPr/>
          <p:nvPr/>
        </p:nvSpPr>
        <p:spPr>
          <a:xfrm>
            <a:off x="3857908" y="931168"/>
            <a:ext cx="478029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LoadBalancer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0208A58A-B76D-9E48-88C2-6B804307CDAE}"/>
              </a:ext>
            </a:extLst>
          </p:cNvPr>
          <p:cNvSpPr/>
          <p:nvPr/>
        </p:nvSpPr>
        <p:spPr>
          <a:xfrm>
            <a:off x="88820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91F88B5-53A3-BA41-9B93-8D9401E8CB6E}"/>
              </a:ext>
            </a:extLst>
          </p:cNvPr>
          <p:cNvSpPr/>
          <p:nvPr/>
        </p:nvSpPr>
        <p:spPr>
          <a:xfrm>
            <a:off x="88820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xmlns="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64351" y="228743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r>
              <a:rPr lang="en-US" sz="3800" b="1" dirty="0">
                <a:solidFill>
                  <a:srgbClr val="00B050"/>
                </a:solidFill>
              </a:rPr>
              <a:t/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Files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CD7CB37-8565-AB4E-AAA6-38C360F380FC}"/>
              </a:ext>
            </a:extLst>
          </p:cNvPr>
          <p:cNvGrpSpPr/>
          <p:nvPr/>
        </p:nvGrpSpPr>
        <p:grpSpPr>
          <a:xfrm>
            <a:off x="380904" y="8690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xmlns="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xmlns="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xmlns="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xmlns="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184840"/>
            <a:ext cx="1439572" cy="24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06EF7090-82ED-EA48-A831-B79BD9B706F2}"/>
              </a:ext>
            </a:extLst>
          </p:cNvPr>
          <p:cNvSpPr txBox="1"/>
          <p:nvPr/>
        </p:nvSpPr>
        <p:spPr>
          <a:xfrm>
            <a:off x="895003" y="14431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BF269F52-1D04-904E-BB1B-C4A4A13DF449}"/>
              </a:ext>
            </a:extLst>
          </p:cNvPr>
          <p:cNvSpPr txBox="1"/>
          <p:nvPr/>
        </p:nvSpPr>
        <p:spPr>
          <a:xfrm>
            <a:off x="260797" y="49341"/>
            <a:ext cx="6628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http://&lt;External-IP-from-get-service-output&gt;/app1/file1.html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8ACF6B7C-0CC9-C244-A0C9-12D228B7C149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6248056" y="1438998"/>
            <a:ext cx="2892" cy="27477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35751F35-3B12-584B-A65D-115D3E62E1AD}"/>
              </a:ext>
            </a:extLst>
          </p:cNvPr>
          <p:cNvSpPr txBox="1"/>
          <p:nvPr/>
        </p:nvSpPr>
        <p:spPr>
          <a:xfrm>
            <a:off x="94384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065" y="324475"/>
            <a:ext cx="869325" cy="86932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6C06BAA9-6424-8C45-9B8B-2D71B6FB8D69}"/>
              </a:ext>
            </a:extLst>
          </p:cNvPr>
          <p:cNvSpPr/>
          <p:nvPr/>
        </p:nvSpPr>
        <p:spPr>
          <a:xfrm>
            <a:off x="8918812" y="298728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8AE1ED3B-2849-644A-929A-CBC418A2A1BE}"/>
              </a:ext>
            </a:extLst>
          </p:cNvPr>
          <p:cNvSpPr/>
          <p:nvPr/>
        </p:nvSpPr>
        <p:spPr>
          <a:xfrm>
            <a:off x="8918812" y="3624862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049DFB1A-EFB9-3646-8A28-7976B1485046}"/>
              </a:ext>
            </a:extLst>
          </p:cNvPr>
          <p:cNvSpPr/>
          <p:nvPr/>
        </p:nvSpPr>
        <p:spPr>
          <a:xfrm>
            <a:off x="8918812" y="429053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B15A328A-ECA0-C743-9EFE-1F97081EDDF9}"/>
              </a:ext>
            </a:extLst>
          </p:cNvPr>
          <p:cNvSpPr/>
          <p:nvPr/>
        </p:nvSpPr>
        <p:spPr>
          <a:xfrm>
            <a:off x="8918812" y="492761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DB23D56A-9C9F-0141-A694-014CCBA77C2C}"/>
              </a:ext>
            </a:extLst>
          </p:cNvPr>
          <p:cNvSpPr/>
          <p:nvPr/>
        </p:nvSpPr>
        <p:spPr>
          <a:xfrm>
            <a:off x="8918812" y="556518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xmlns="" id="{458F968C-97A2-754B-A8CE-4A476734577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6135" y="429926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xmlns="" id="{75240C10-768A-064F-B441-E0FAB5DC32E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5881" y="493481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xmlns="" id="{13847A98-FA41-3843-9736-D68384DB723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3115" y="557088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xmlns="" id="{400E609C-6EC0-6644-B3D5-67EE074589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0527" y="2988698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xmlns="" id="{2637D2F1-5833-D041-ABD5-C9FD25C844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3589" y="363885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xmlns="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xmlns="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0FC8D78-AE14-624A-92B4-8D356D739A1A}"/>
              </a:ext>
            </a:extLst>
          </p:cNvPr>
          <p:cNvSpPr/>
          <p:nvPr/>
        </p:nvSpPr>
        <p:spPr>
          <a:xfrm>
            <a:off x="4213204" y="4744430"/>
            <a:ext cx="4415680" cy="254707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B0263C10-C539-0E44-A842-3A5E07F32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3768" y="5510878"/>
            <a:ext cx="1021346" cy="1021346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1BF95421-DD8A-D744-8896-6053055048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9279" y="4714865"/>
            <a:ext cx="724556" cy="724556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36693682-0ACE-344C-8306-330F748C61AE}"/>
              </a:ext>
            </a:extLst>
          </p:cNvPr>
          <p:cNvSpPr/>
          <p:nvPr/>
        </p:nvSpPr>
        <p:spPr>
          <a:xfrm>
            <a:off x="4489811" y="5409856"/>
            <a:ext cx="3840387" cy="1656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361E890-6FB3-0F4C-AC45-50DBDEE3CCB8}"/>
              </a:ext>
            </a:extLst>
          </p:cNvPr>
          <p:cNvSpPr txBox="1"/>
          <p:nvPr/>
        </p:nvSpPr>
        <p:spPr>
          <a:xfrm>
            <a:off x="5127854" y="4755428"/>
            <a:ext cx="2773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 Account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31E68057-B0C4-8847-8644-46BB7B020D25}"/>
              </a:ext>
            </a:extLst>
          </p:cNvPr>
          <p:cNvSpPr txBox="1"/>
          <p:nvPr/>
        </p:nvSpPr>
        <p:spPr>
          <a:xfrm>
            <a:off x="5346636" y="6561817"/>
            <a:ext cx="2126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 Shares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D5A5EBD1-7EE9-CD42-9ABF-6D7300A6FCC7}"/>
              </a:ext>
            </a:extLst>
          </p:cNvPr>
          <p:cNvSpPr/>
          <p:nvPr/>
        </p:nvSpPr>
        <p:spPr>
          <a:xfrm>
            <a:off x="4601557" y="581898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76DEC11A-2D40-AB48-B3FA-ADD4AAD42373}"/>
              </a:ext>
            </a:extLst>
          </p:cNvPr>
          <p:cNvSpPr txBox="1"/>
          <p:nvPr/>
        </p:nvSpPr>
        <p:spPr>
          <a:xfrm>
            <a:off x="4567067" y="551751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file1.html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xmlns="" id="{CA442394-0D72-A24D-9877-6A401A8F4426}"/>
              </a:ext>
            </a:extLst>
          </p:cNvPr>
          <p:cNvSpPr/>
          <p:nvPr/>
        </p:nvSpPr>
        <p:spPr>
          <a:xfrm>
            <a:off x="7260212" y="581493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8D61B6BE-94E6-B14A-BBE4-260CF6FEE578}"/>
              </a:ext>
            </a:extLst>
          </p:cNvPr>
          <p:cNvSpPr txBox="1"/>
          <p:nvPr/>
        </p:nvSpPr>
        <p:spPr>
          <a:xfrm>
            <a:off x="7225722" y="551346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file2.html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2937F8CB-8920-A34C-9870-38799B6CFF4F}"/>
              </a:ext>
            </a:extLst>
          </p:cNvPr>
          <p:cNvGrpSpPr/>
          <p:nvPr/>
        </p:nvGrpSpPr>
        <p:grpSpPr>
          <a:xfrm>
            <a:off x="5698133" y="2065879"/>
            <a:ext cx="1239212" cy="1159923"/>
            <a:chOff x="4237807" y="2065879"/>
            <a:chExt cx="1239212" cy="115992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xmlns="" id="{D069AF65-91EC-EC42-8CC0-34B2DD8EB9AB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34757B3F-1DA4-B546-8BC3-C39619377335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xmlns="" id="{558A2F55-150C-1B4E-88DD-14EFEF4AA0BD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xmlns="" id="{E720973D-23A1-6E46-AFBD-945C4E7713B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xmlns="" id="{4273BA74-92EE-6B41-A356-6BBFC732B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xmlns="" id="{B8D403B8-D87C-1B4C-8C2D-09A3CBF34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xmlns="" id="{AC6840D6-5A27-1648-A628-6D5FBC9D5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xmlns="" id="{73A9D4DF-020B-3543-96FE-1627222AD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xmlns="" id="{55140AD7-A665-614A-9EA8-FD91325D4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xmlns="" id="{EC6D1648-83C4-1742-8F58-9062409B5E84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574DB7DD-F16F-A340-93EB-0A7A278A01E3}"/>
              </a:ext>
            </a:extLst>
          </p:cNvPr>
          <p:cNvGrpSpPr/>
          <p:nvPr/>
        </p:nvGrpSpPr>
        <p:grpSpPr>
          <a:xfrm>
            <a:off x="7096371" y="2081795"/>
            <a:ext cx="1239212" cy="1159923"/>
            <a:chOff x="4237807" y="2065879"/>
            <a:chExt cx="1239212" cy="115992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xmlns="" id="{9A9904BD-7A2D-764A-A0ED-B64D0BE96D02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xmlns="" id="{4C268423-92AF-4A4D-A79B-FABBF775C3E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xmlns="" id="{CEC627AD-9ED9-9641-A268-A5C5FA069CEA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xmlns="" id="{3082449F-89F0-1E4D-ACAD-77565453859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xmlns="" id="{66AA478D-7C49-1243-9D6A-01A563A8F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xmlns="" id="{16181DB6-C15A-1547-82A5-B16607B0B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xmlns="" id="{B3DCCBDF-8082-964E-BE0C-63B3C0E51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xmlns="" id="{E868CFD4-0583-064E-A337-ADFC9F129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xmlns="" id="{935A2BAD-9E6F-4443-BCFD-1EE5D4ED5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xmlns="" id="{CF078FCF-80E2-5048-8628-0F7D7E0CC1C7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xmlns="" id="{1B5ACF23-41FC-7041-BC28-DD25E8A4AD50}"/>
              </a:ext>
            </a:extLst>
          </p:cNvPr>
          <p:cNvSpPr/>
          <p:nvPr/>
        </p:nvSpPr>
        <p:spPr>
          <a:xfrm>
            <a:off x="380904" y="4714864"/>
            <a:ext cx="2847802" cy="1817359"/>
          </a:xfrm>
          <a:prstGeom prst="wedgeRoundRectCallout">
            <a:avLst>
              <a:gd name="adj1" fmla="val 94225"/>
              <a:gd name="adj2" fmla="val -12942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Advantage with Azure File Shares:</a:t>
            </a:r>
          </a:p>
          <a:p>
            <a:pPr algn="ctr"/>
            <a:r>
              <a:rPr lang="en-US" dirty="0"/>
              <a:t>Multiple pods can access the single file share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9E8A0331-F8AA-C441-A97C-8886A7B117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4890188" y="3225802"/>
            <a:ext cx="1624360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1806E1ED-303B-AA4D-B8E6-5A8F8B90A8B2}"/>
              </a:ext>
            </a:extLst>
          </p:cNvPr>
          <p:cNvCxnSpPr>
            <a:stCxn id="118" idx="2"/>
            <a:endCxn id="5" idx="0"/>
          </p:cNvCxnSpPr>
          <p:nvPr/>
        </p:nvCxnSpPr>
        <p:spPr>
          <a:xfrm>
            <a:off x="6350514" y="3225802"/>
            <a:ext cx="164034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DA435FA0-137B-EA42-A03E-66887DFAEC07}"/>
              </a:ext>
            </a:extLst>
          </p:cNvPr>
          <p:cNvCxnSpPr>
            <a:stCxn id="140" idx="2"/>
            <a:endCxn id="5" idx="0"/>
          </p:cNvCxnSpPr>
          <p:nvPr/>
        </p:nvCxnSpPr>
        <p:spPr>
          <a:xfrm flipH="1">
            <a:off x="6514548" y="3241718"/>
            <a:ext cx="1234204" cy="151371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08826" y="156123"/>
            <a:ext cx="1498601" cy="79531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395039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9" grpId="0"/>
      <p:bldP spid="20" grpId="0"/>
      <p:bldP spid="21" grpId="0" animBg="1"/>
      <p:bldP spid="49" grpId="0" animBg="1"/>
      <p:bldP spid="50" grpId="0" animBg="1"/>
      <p:bldP spid="76" grpId="0"/>
      <p:bldP spid="77" grpId="0"/>
      <p:bldP spid="66" grpId="0"/>
      <p:bldP spid="82" grpId="0" animBg="1"/>
      <p:bldP spid="83" grpId="0" animBg="1"/>
      <p:bldP spid="85" grpId="0" animBg="1"/>
      <p:bldP spid="86" grpId="0" animBg="1"/>
      <p:bldP spid="87" grpId="0" animBg="1"/>
      <p:bldP spid="3" grpId="0" animBg="1"/>
      <p:bldP spid="105" grpId="0" animBg="1"/>
      <p:bldP spid="5" grpId="0"/>
      <p:bldP spid="106" grpId="0"/>
      <p:bldP spid="37" grpId="0" animBg="1"/>
      <p:bldP spid="38" grpId="0"/>
      <p:bldP spid="107" grpId="0" animBg="1"/>
      <p:bldP spid="109" grpId="0"/>
      <p:bldP spid="4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6480" y="249674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xmlns="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08826" y="156123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91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FF66098E-5847-8842-AF0B-21C9AA80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-159857"/>
            <a:ext cx="12618720" cy="1188851"/>
          </a:xfrm>
        </p:spPr>
        <p:txBody>
          <a:bodyPr/>
          <a:lstStyle/>
          <a:p>
            <a:r>
              <a:rPr lang="en-US" dirty="0"/>
              <a:t>Why do we need Ingress?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513C2E6-20AE-454D-8425-75B336775CBD}"/>
              </a:ext>
            </a:extLst>
          </p:cNvPr>
          <p:cNvSpPr/>
          <p:nvPr/>
        </p:nvSpPr>
        <p:spPr>
          <a:xfrm>
            <a:off x="11135360" y="20335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637;p35">
            <a:extLst>
              <a:ext uri="{FF2B5EF4-FFF2-40B4-BE49-F238E27FC236}">
                <a16:creationId xmlns:a16="http://schemas.microsoft.com/office/drawing/2014/main" xmlns="" id="{136CF509-BDFA-1749-A7ED-F38821E9A7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63477" y="20716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38;p35">
            <a:extLst>
              <a:ext uri="{FF2B5EF4-FFF2-40B4-BE49-F238E27FC236}">
                <a16:creationId xmlns:a16="http://schemas.microsoft.com/office/drawing/2014/main" xmlns="" id="{B19E95D6-0E1F-9545-856C-31CC52251E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1410" y="203350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52E8996C-433D-C14F-A0B0-EC35C00F20CE}"/>
              </a:ext>
            </a:extLst>
          </p:cNvPr>
          <p:cNvCxnSpPr>
            <a:cxnSpLocks/>
          </p:cNvCxnSpPr>
          <p:nvPr/>
        </p:nvCxnSpPr>
        <p:spPr>
          <a:xfrm flipH="1">
            <a:off x="12167964" y="270706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9679B60-E295-754F-A0CA-9DD6E1C0AE3F}"/>
              </a:ext>
            </a:extLst>
          </p:cNvPr>
          <p:cNvSpPr txBox="1"/>
          <p:nvPr/>
        </p:nvSpPr>
        <p:spPr>
          <a:xfrm>
            <a:off x="11968012" y="2866249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B2398CE-C25E-EB4D-AF80-3DF5F454E65B}"/>
              </a:ext>
            </a:extLst>
          </p:cNvPr>
          <p:cNvSpPr/>
          <p:nvPr/>
        </p:nvSpPr>
        <p:spPr>
          <a:xfrm>
            <a:off x="11131330" y="35921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oogle Shape;637;p35">
            <a:extLst>
              <a:ext uri="{FF2B5EF4-FFF2-40B4-BE49-F238E27FC236}">
                <a16:creationId xmlns:a16="http://schemas.microsoft.com/office/drawing/2014/main" xmlns="" id="{45C498A1-B787-534E-99C3-2B95AF4CC36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59447" y="36303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xmlns="" id="{C4AA64E0-7C67-0A4F-9116-437EE5ADD8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7380" y="35921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3065AD38-8E3B-824A-9C28-E951233F36CE}"/>
              </a:ext>
            </a:extLst>
          </p:cNvPr>
          <p:cNvCxnSpPr>
            <a:cxnSpLocks/>
          </p:cNvCxnSpPr>
          <p:nvPr/>
        </p:nvCxnSpPr>
        <p:spPr>
          <a:xfrm flipH="1">
            <a:off x="12163934" y="4265732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9AA51B1-5A33-0D48-B58A-D7B40E481E66}"/>
              </a:ext>
            </a:extLst>
          </p:cNvPr>
          <p:cNvSpPr txBox="1"/>
          <p:nvPr/>
        </p:nvSpPr>
        <p:spPr>
          <a:xfrm>
            <a:off x="11963982" y="4424915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E28803B-E355-AA40-8C27-4D5DF20AE118}"/>
              </a:ext>
            </a:extLst>
          </p:cNvPr>
          <p:cNvSpPr/>
          <p:nvPr/>
        </p:nvSpPr>
        <p:spPr>
          <a:xfrm>
            <a:off x="11131330" y="5234182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xmlns="" id="{0B802DA6-6CC2-664C-BA15-D6F00BFB66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59447" y="527234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8;p35">
            <a:extLst>
              <a:ext uri="{FF2B5EF4-FFF2-40B4-BE49-F238E27FC236}">
                <a16:creationId xmlns:a16="http://schemas.microsoft.com/office/drawing/2014/main" xmlns="" id="{DEBC4B0B-A425-914F-BE36-4695911C9C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7380" y="523418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48D6CDFF-5720-4F42-8ACF-90906CD38AEB}"/>
              </a:ext>
            </a:extLst>
          </p:cNvPr>
          <p:cNvCxnSpPr>
            <a:cxnSpLocks/>
          </p:cNvCxnSpPr>
          <p:nvPr/>
        </p:nvCxnSpPr>
        <p:spPr>
          <a:xfrm flipH="1">
            <a:off x="12163934" y="590774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A7C875D-54D3-9649-B15E-F78FD78EA4DB}"/>
              </a:ext>
            </a:extLst>
          </p:cNvPr>
          <p:cNvSpPr txBox="1"/>
          <p:nvPr/>
        </p:nvSpPr>
        <p:spPr>
          <a:xfrm>
            <a:off x="11963982" y="606692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F8BEA00A-1165-C243-8167-EDDF3FBB405C}"/>
              </a:ext>
            </a:extLst>
          </p:cNvPr>
          <p:cNvSpPr/>
          <p:nvPr/>
        </p:nvSpPr>
        <p:spPr>
          <a:xfrm>
            <a:off x="6851652" y="20843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oogle Shape;660;p35">
            <a:extLst>
              <a:ext uri="{FF2B5EF4-FFF2-40B4-BE49-F238E27FC236}">
                <a16:creationId xmlns:a16="http://schemas.microsoft.com/office/drawing/2014/main" xmlns="" id="{32246DA5-00AB-964F-ABD1-E2612069C63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987" y="208546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E908ECCB-DAA2-B545-96A0-297FEE2C42D4}"/>
              </a:ext>
            </a:extLst>
          </p:cNvPr>
          <p:cNvSpPr/>
          <p:nvPr/>
        </p:nvSpPr>
        <p:spPr>
          <a:xfrm>
            <a:off x="6851652" y="36429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oogle Shape;660;p35">
            <a:extLst>
              <a:ext uri="{FF2B5EF4-FFF2-40B4-BE49-F238E27FC236}">
                <a16:creationId xmlns:a16="http://schemas.microsoft.com/office/drawing/2014/main" xmlns="" id="{DEE2A5C7-BD3A-444F-BAA3-01A80EFF64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987" y="364412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82475E42-084F-5843-8BDD-2153D879F162}"/>
              </a:ext>
            </a:extLst>
          </p:cNvPr>
          <p:cNvSpPr/>
          <p:nvPr/>
        </p:nvSpPr>
        <p:spPr>
          <a:xfrm>
            <a:off x="6851652" y="5201637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oogle Shape;660;p35">
            <a:extLst>
              <a:ext uri="{FF2B5EF4-FFF2-40B4-BE49-F238E27FC236}">
                <a16:creationId xmlns:a16="http://schemas.microsoft.com/office/drawing/2014/main" xmlns="" id="{BCCFBAF8-D77E-9643-AF26-F4E8577AB7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987" y="52027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30BA559A-9A6D-BE4C-B80C-BC2E92892885}"/>
              </a:ext>
            </a:extLst>
          </p:cNvPr>
          <p:cNvSpPr/>
          <p:nvPr/>
        </p:nvSpPr>
        <p:spPr>
          <a:xfrm>
            <a:off x="6861637" y="1571097"/>
            <a:ext cx="2717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type: </a:t>
            </a:r>
            <a:r>
              <a:rPr lang="en-US" sz="2400" dirty="0" err="1">
                <a:solidFill>
                  <a:srgbClr val="0070C0"/>
                </a:solidFill>
              </a:rPr>
              <a:t>LoadBalancer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2236EEEF-D5B8-3A44-B8CA-1AB592AE7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5753" y="3728402"/>
            <a:ext cx="1036009" cy="10360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EF895BB8-AF1D-4741-9626-9D08F74156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8456" y="3677637"/>
            <a:ext cx="1036009" cy="103600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0E66F036-C4AF-A142-A443-1D8F872508EA}"/>
              </a:ext>
            </a:extLst>
          </p:cNvPr>
          <p:cNvSpPr txBox="1"/>
          <p:nvPr/>
        </p:nvSpPr>
        <p:spPr>
          <a:xfrm>
            <a:off x="1665368" y="4654533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AD3E765-EE2C-B049-A625-869AEB58C07B}"/>
              </a:ext>
            </a:extLst>
          </p:cNvPr>
          <p:cNvSpPr txBox="1"/>
          <p:nvPr/>
        </p:nvSpPr>
        <p:spPr>
          <a:xfrm>
            <a:off x="3456548" y="4843831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79AB1BAD-351C-B040-9143-FDB7E925C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0805" y="1989558"/>
            <a:ext cx="1036009" cy="10360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D7749FAE-4A4B-0F41-901C-85335CE52299}"/>
              </a:ext>
            </a:extLst>
          </p:cNvPr>
          <p:cNvSpPr txBox="1"/>
          <p:nvPr/>
        </p:nvSpPr>
        <p:spPr>
          <a:xfrm>
            <a:off x="1687717" y="2966454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IP-1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BD202E8-EE4B-284B-85AB-D26CCE2A4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65368" y="5224904"/>
            <a:ext cx="1036009" cy="103600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AB0B2355-3140-1E44-A747-25770F25914E}"/>
              </a:ext>
            </a:extLst>
          </p:cNvPr>
          <p:cNvSpPr txBox="1"/>
          <p:nvPr/>
        </p:nvSpPr>
        <p:spPr>
          <a:xfrm>
            <a:off x="1602280" y="6163700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IP-3</a:t>
            </a:r>
          </a:p>
        </p:txBody>
      </p:sp>
      <p:pic>
        <p:nvPicPr>
          <p:cNvPr id="50" name="Graphic 49" descr="User">
            <a:extLst>
              <a:ext uri="{FF2B5EF4-FFF2-40B4-BE49-F238E27FC236}">
                <a16:creationId xmlns:a16="http://schemas.microsoft.com/office/drawing/2014/main" xmlns="" id="{F6C7DF4B-5D12-474D-8EB7-51EE16AC99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9075" y="3816528"/>
            <a:ext cx="914400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CEABBD59-D164-FF46-9477-A71968D88E01}"/>
              </a:ext>
            </a:extLst>
          </p:cNvPr>
          <p:cNvSpPr txBox="1"/>
          <p:nvPr/>
        </p:nvSpPr>
        <p:spPr>
          <a:xfrm>
            <a:off x="3131489" y="5572412"/>
            <a:ext cx="23995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 SSL Termination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F791EAA6-5DB3-0C49-883A-E785ABC78B7C}"/>
              </a:ext>
            </a:extLst>
          </p:cNvPr>
          <p:cNvSpPr/>
          <p:nvPr/>
        </p:nvSpPr>
        <p:spPr>
          <a:xfrm>
            <a:off x="1602280" y="1231900"/>
            <a:ext cx="1263442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8E0F3C2A-A00A-CD47-8661-19EACBB8F69D}"/>
              </a:ext>
            </a:extLst>
          </p:cNvPr>
          <p:cNvSpPr txBox="1"/>
          <p:nvPr/>
        </p:nvSpPr>
        <p:spPr>
          <a:xfrm>
            <a:off x="1627239" y="1179842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4EC1D33C-9DFD-4B46-A2EA-FCCBBC109B6D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CD9FE3A3-E2AA-7041-82AD-173EBF38A5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102A9E1C-55F0-964E-8654-E8DF897818B5}"/>
              </a:ext>
            </a:extLst>
          </p:cNvPr>
          <p:cNvCxnSpPr>
            <a:stCxn id="50" idx="3"/>
            <a:endCxn id="45" idx="1"/>
          </p:cNvCxnSpPr>
          <p:nvPr/>
        </p:nvCxnSpPr>
        <p:spPr>
          <a:xfrm flipV="1">
            <a:off x="855325" y="2507563"/>
            <a:ext cx="895480" cy="17661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xmlns="" id="{9DE46593-1E23-F74E-90CD-7AC5DEAFFB09}"/>
              </a:ext>
            </a:extLst>
          </p:cNvPr>
          <p:cNvCxnSpPr>
            <a:stCxn id="50" idx="3"/>
            <a:endCxn id="42" idx="1"/>
          </p:cNvCxnSpPr>
          <p:nvPr/>
        </p:nvCxnSpPr>
        <p:spPr>
          <a:xfrm flipV="1">
            <a:off x="855325" y="4195642"/>
            <a:ext cx="873131" cy="780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92D156A8-B9EE-554E-9CBB-ED798AAEC6A4}"/>
              </a:ext>
            </a:extLst>
          </p:cNvPr>
          <p:cNvCxnSpPr>
            <a:stCxn id="50" idx="3"/>
            <a:endCxn id="47" idx="1"/>
          </p:cNvCxnSpPr>
          <p:nvPr/>
        </p:nvCxnSpPr>
        <p:spPr>
          <a:xfrm>
            <a:off x="855325" y="4273728"/>
            <a:ext cx="810043" cy="14691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C17EBC7A-869A-4146-99F8-05E7E208AB9F}"/>
              </a:ext>
            </a:extLst>
          </p:cNvPr>
          <p:cNvCxnSpPr>
            <a:stCxn id="42" idx="3"/>
            <a:endCxn id="41" idx="1"/>
          </p:cNvCxnSpPr>
          <p:nvPr/>
        </p:nvCxnSpPr>
        <p:spPr>
          <a:xfrm>
            <a:off x="2764465" y="4195642"/>
            <a:ext cx="981288" cy="507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xmlns="" id="{CA2C6104-DD11-9844-B2A2-B81E2DA3D2A9}"/>
              </a:ext>
            </a:extLst>
          </p:cNvPr>
          <p:cNvCxnSpPr>
            <a:stCxn id="41" idx="3"/>
            <a:endCxn id="31" idx="1"/>
          </p:cNvCxnSpPr>
          <p:nvPr/>
        </p:nvCxnSpPr>
        <p:spPr>
          <a:xfrm flipV="1">
            <a:off x="4781762" y="2563721"/>
            <a:ext cx="2836225" cy="16826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xmlns="" id="{5D14246F-9AD6-1B44-8922-9C65818C647E}"/>
              </a:ext>
            </a:extLst>
          </p:cNvPr>
          <p:cNvCxnSpPr>
            <a:stCxn id="41" idx="3"/>
            <a:endCxn id="37" idx="1"/>
          </p:cNvCxnSpPr>
          <p:nvPr/>
        </p:nvCxnSpPr>
        <p:spPr>
          <a:xfrm flipV="1">
            <a:off x="4781762" y="4122387"/>
            <a:ext cx="2836225" cy="12402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DFFE1A17-D61C-C346-BEDD-A5DF4D55F704}"/>
              </a:ext>
            </a:extLst>
          </p:cNvPr>
          <p:cNvCxnSpPr>
            <a:cxnSpLocks/>
            <a:stCxn id="41" idx="3"/>
            <a:endCxn id="39" idx="1"/>
          </p:cNvCxnSpPr>
          <p:nvPr/>
        </p:nvCxnSpPr>
        <p:spPr>
          <a:xfrm>
            <a:off x="4781762" y="4246407"/>
            <a:ext cx="2836225" cy="14346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A801CCBB-16FF-E948-90BB-96D60BCDA4CB}"/>
              </a:ext>
            </a:extLst>
          </p:cNvPr>
          <p:cNvSpPr txBox="1"/>
          <p:nvPr/>
        </p:nvSpPr>
        <p:spPr>
          <a:xfrm>
            <a:off x="7305509" y="297136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A6009077-4930-8747-AF74-3E427AFC3BDE}"/>
              </a:ext>
            </a:extLst>
          </p:cNvPr>
          <p:cNvSpPr txBox="1"/>
          <p:nvPr/>
        </p:nvSpPr>
        <p:spPr>
          <a:xfrm>
            <a:off x="7222743" y="4507933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EBEB7AC-0680-314F-9A59-8D01DF012153}"/>
              </a:ext>
            </a:extLst>
          </p:cNvPr>
          <p:cNvSpPr txBox="1"/>
          <p:nvPr/>
        </p:nvSpPr>
        <p:spPr>
          <a:xfrm>
            <a:off x="7250812" y="606738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App3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xmlns="" id="{E142B1B7-2180-9140-BA13-BF7B6A8D0413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8574517" y="2551509"/>
            <a:ext cx="2688960" cy="122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xmlns="" id="{1CFE2BCC-D34C-5C46-99E7-8D3FB061306A}"/>
              </a:ext>
            </a:extLst>
          </p:cNvPr>
          <p:cNvCxnSpPr>
            <a:endCxn id="21" idx="1"/>
          </p:cNvCxnSpPr>
          <p:nvPr/>
        </p:nvCxnSpPr>
        <p:spPr>
          <a:xfrm>
            <a:off x="8574517" y="4071587"/>
            <a:ext cx="2684930" cy="3858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xmlns="" id="{EFBBD6E6-BE29-EC40-B263-558BD433AA53}"/>
              </a:ext>
            </a:extLst>
          </p:cNvPr>
          <p:cNvCxnSpPr>
            <a:endCxn id="26" idx="1"/>
          </p:cNvCxnSpPr>
          <p:nvPr/>
        </p:nvCxnSpPr>
        <p:spPr>
          <a:xfrm>
            <a:off x="8574517" y="5659687"/>
            <a:ext cx="2684930" cy="9249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B0AF34E7-B152-554A-A17B-EE213AC6C76A}"/>
              </a:ext>
            </a:extLst>
          </p:cNvPr>
          <p:cNvSpPr txBox="1"/>
          <p:nvPr/>
        </p:nvSpPr>
        <p:spPr>
          <a:xfrm>
            <a:off x="223166" y="6611146"/>
            <a:ext cx="50631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 have 3 public Ips for 3 apps – Not good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5E9C1888-61D3-7741-83D8-53A4C45B0E2D}"/>
              </a:ext>
            </a:extLst>
          </p:cNvPr>
          <p:cNvSpPr txBox="1"/>
          <p:nvPr/>
        </p:nvSpPr>
        <p:spPr>
          <a:xfrm>
            <a:off x="67453" y="7010689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4" name="Rounded Rectangular Callout 83">
            <a:extLst>
              <a:ext uri="{FF2B5EF4-FFF2-40B4-BE49-F238E27FC236}">
                <a16:creationId xmlns:a16="http://schemas.microsoft.com/office/drawing/2014/main" xmlns="" id="{F351ABB3-807A-9A40-826A-6B40F1956B75}"/>
              </a:ext>
            </a:extLst>
          </p:cNvPr>
          <p:cNvSpPr/>
          <p:nvPr/>
        </p:nvSpPr>
        <p:spPr>
          <a:xfrm>
            <a:off x="5274213" y="6674571"/>
            <a:ext cx="8064500" cy="1034254"/>
          </a:xfrm>
          <a:prstGeom prst="wedgeRoundRectCallout">
            <a:avLst>
              <a:gd name="adj1" fmla="val 2001"/>
              <a:gd name="adj2" fmla="val -76257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simple terms, native Kubernetes services cannot do all the reverse proxy magic and we need something else in k8s do and there comes ingress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CBD2C5A6-12D8-C847-9929-28869F1F3D39}"/>
              </a:ext>
            </a:extLst>
          </p:cNvPr>
          <p:cNvSpPr txBox="1"/>
          <p:nvPr/>
        </p:nvSpPr>
        <p:spPr>
          <a:xfrm>
            <a:off x="5871894" y="1508186"/>
            <a:ext cx="621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xmlns="" id="{1DB12112-C858-244F-AC8B-6CD011E67CE9}"/>
              </a:ext>
            </a:extLst>
          </p:cNvPr>
          <p:cNvCxnSpPr>
            <a:stCxn id="45" idx="3"/>
            <a:endCxn id="41" idx="1"/>
          </p:cNvCxnSpPr>
          <p:nvPr/>
        </p:nvCxnSpPr>
        <p:spPr>
          <a:xfrm>
            <a:off x="2786814" y="2507563"/>
            <a:ext cx="958939" cy="17388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xmlns="" id="{54807A87-42F6-C84D-BB20-5D0CD5C2247D}"/>
              </a:ext>
            </a:extLst>
          </p:cNvPr>
          <p:cNvCxnSpPr>
            <a:stCxn id="47" idx="3"/>
            <a:endCxn id="41" idx="1"/>
          </p:cNvCxnSpPr>
          <p:nvPr/>
        </p:nvCxnSpPr>
        <p:spPr>
          <a:xfrm flipV="1">
            <a:off x="2701377" y="4246407"/>
            <a:ext cx="1044376" cy="1496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08826" y="156123"/>
            <a:ext cx="1498601" cy="79531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390041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0" grpId="0" animBg="1"/>
      <p:bldP spid="24" grpId="0"/>
      <p:bldP spid="25" grpId="0" animBg="1"/>
      <p:bldP spid="29" grpId="0"/>
      <p:bldP spid="30" grpId="0" animBg="1"/>
      <p:bldP spid="36" grpId="0" animBg="1"/>
      <p:bldP spid="38" grpId="0" animBg="1"/>
      <p:bldP spid="40" grpId="0"/>
      <p:bldP spid="43" grpId="0"/>
      <p:bldP spid="44" grpId="0"/>
      <p:bldP spid="46" grpId="0"/>
      <p:bldP spid="48" grpId="0"/>
      <p:bldP spid="51" grpId="0"/>
      <p:bldP spid="54" grpId="0" animBg="1"/>
      <p:bldP spid="55" grpId="0"/>
      <p:bldP spid="56" grpId="0" animBg="1"/>
      <p:bldP spid="72" grpId="0"/>
      <p:bldP spid="73" grpId="0"/>
      <p:bldP spid="74" grpId="0"/>
      <p:bldP spid="82" grpId="0"/>
      <p:bldP spid="84" grpId="0" animBg="1"/>
      <p:bldP spid="8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9766603-0D46-FB40-A688-78BE7120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What is Ingress?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0D0B8E-968E-DD45-8E43-A0BF9D8BD406}"/>
              </a:ext>
            </a:extLst>
          </p:cNvPr>
          <p:cNvSpPr/>
          <p:nvPr/>
        </p:nvSpPr>
        <p:spPr>
          <a:xfrm>
            <a:off x="1949450" y="4879358"/>
            <a:ext cx="2679700" cy="7354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  <a:p>
            <a:pPr algn="ctr"/>
            <a:r>
              <a:rPr lang="en-US" dirty="0"/>
              <a:t>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6839ACB-C05C-EB4F-A51D-86387E79A6FE}"/>
              </a:ext>
            </a:extLst>
          </p:cNvPr>
          <p:cNvSpPr/>
          <p:nvPr/>
        </p:nvSpPr>
        <p:spPr>
          <a:xfrm>
            <a:off x="6991350" y="306731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 Path based 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0609757-8AF2-B147-9C38-14D7ABB49EEA}"/>
              </a:ext>
            </a:extLst>
          </p:cNvPr>
          <p:cNvSpPr/>
          <p:nvPr/>
        </p:nvSpPr>
        <p:spPr>
          <a:xfrm>
            <a:off x="6991350" y="4834208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based Routing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AC30A78-320B-8045-8A4A-C49EA5BCB51D}"/>
              </a:ext>
            </a:extLst>
          </p:cNvPr>
          <p:cNvSpPr/>
          <p:nvPr/>
        </p:nvSpPr>
        <p:spPr>
          <a:xfrm>
            <a:off x="6991350" y="660110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TLS / SSL Termination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F02F5A77-C4EB-FE45-AF03-F314D28A5B69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4629150" y="3435034"/>
            <a:ext cx="2362200" cy="1812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36D2FC2-9EC7-7546-A7B6-24BF23E57379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4629150" y="5201929"/>
            <a:ext cx="2362200" cy="45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0C6A3E0C-43C5-E747-BEE6-7B10A3510639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4629150" y="5247079"/>
            <a:ext cx="2362200" cy="1721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4262607-FF5D-3C47-8D43-0BD331B559B9}"/>
              </a:ext>
            </a:extLst>
          </p:cNvPr>
          <p:cNvSpPr/>
          <p:nvPr/>
        </p:nvSpPr>
        <p:spPr>
          <a:xfrm>
            <a:off x="495300" y="1393179"/>
            <a:ext cx="13881100" cy="1003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Ingress is a Kubernetes resource that lets us configure an </a:t>
            </a:r>
            <a:r>
              <a:rPr lang="en-IN" sz="2600" dirty="0">
                <a:solidFill>
                  <a:srgbClr val="FFC000"/>
                </a:solidFill>
              </a:rPr>
              <a:t>HTTP load balancer </a:t>
            </a:r>
            <a:r>
              <a:rPr lang="en-IN" sz="2600" dirty="0"/>
              <a:t>for applications running on Kubernetes, with advanced capabilities at HTTP layer. </a:t>
            </a:r>
            <a:endParaRPr lang="en-US" sz="2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826" y="156123"/>
            <a:ext cx="1498601" cy="7953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1557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37FA122-7C28-924A-82B2-114017B5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- Terminology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07BCA85-4A64-0341-B9DE-0E0B45B3885B}"/>
              </a:ext>
            </a:extLst>
          </p:cNvPr>
          <p:cNvSpPr/>
          <p:nvPr/>
        </p:nvSpPr>
        <p:spPr>
          <a:xfrm>
            <a:off x="469900" y="18669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Controller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D3433AB-F50C-1747-9E8F-FC6FB8FFE823}"/>
              </a:ext>
            </a:extLst>
          </p:cNvPr>
          <p:cNvSpPr/>
          <p:nvPr/>
        </p:nvSpPr>
        <p:spPr>
          <a:xfrm>
            <a:off x="8280400" y="18542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Resource or 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1949FD3-8714-2A4B-B15B-9749307EFC2F}"/>
              </a:ext>
            </a:extLst>
          </p:cNvPr>
          <p:cNvSpPr/>
          <p:nvPr/>
        </p:nvSpPr>
        <p:spPr>
          <a:xfrm>
            <a:off x="469900" y="30595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Ingress controller is an application that runs in a cluster and configures an HTTP load balancer according to Ingress resources.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8784FF0-8E8F-E045-A8D9-0EF43BD05752}"/>
              </a:ext>
            </a:extLst>
          </p:cNvPr>
          <p:cNvSpPr/>
          <p:nvPr/>
        </p:nvSpPr>
        <p:spPr>
          <a:xfrm>
            <a:off x="469900" y="43451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load balancer can be a software load balancer running in the cluster or a hardware or cloud load balancer running externally. 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58AD743-D47D-B14F-B8AC-FA6DA9925D35}"/>
              </a:ext>
            </a:extLst>
          </p:cNvPr>
          <p:cNvSpPr/>
          <p:nvPr/>
        </p:nvSpPr>
        <p:spPr>
          <a:xfrm>
            <a:off x="469900" y="56197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 the case of NGINX, the Ingress controller is deployed in a pod along with the load balancer.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195BE31-F001-094F-93C2-09C2256B433A}"/>
              </a:ext>
            </a:extLst>
          </p:cNvPr>
          <p:cNvSpPr/>
          <p:nvPr/>
        </p:nvSpPr>
        <p:spPr>
          <a:xfrm>
            <a:off x="8280400" y="30341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Equivalent to Kubernetes Services but with lot of additional 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11A838E-A17F-4042-AE81-3C7617A19D07}"/>
              </a:ext>
            </a:extLst>
          </p:cNvPr>
          <p:cNvSpPr/>
          <p:nvPr/>
        </p:nvSpPr>
        <p:spPr>
          <a:xfrm>
            <a:off x="8280400" y="43197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define routing rules based on URI or Hostname in Ingress Resource Manifest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922D798-0649-0B42-878E-A806B154F619}"/>
              </a:ext>
            </a:extLst>
          </p:cNvPr>
          <p:cNvSpPr/>
          <p:nvPr/>
        </p:nvSpPr>
        <p:spPr>
          <a:xfrm>
            <a:off x="8280400" y="55943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even define SSL / TLS related information in Ingress Resource Manifest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826" y="156123"/>
            <a:ext cx="1498601" cy="7953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400741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xmlns="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xmlns="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xmlns="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xmlns="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xmlns="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xmlns="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xmlns="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xmlns="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xmlns="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xmlns="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xmlns="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xmlns="" id="{3E177A59-7F7F-3C41-A536-861D8600D63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xmlns="" id="{3A880BE0-8E90-7E4B-B67A-64559958050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xmlns="" id="{C9265F15-4048-4545-B26B-749C1B41BA6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xmlns="" id="{139B4F43-C2C5-4741-AADE-5ABA5B12367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xmlns="" id="{CC57E743-19F2-3C41-AA19-93BBC2C1CCC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xmlns="" id="{24E91034-C1D8-424C-8159-3DDCCE0CFB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xmlns="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xmlns="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xmlns="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xmlns="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80999" y="304458"/>
            <a:ext cx="1498601" cy="79531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103754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52" y="49148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Hostname based Routing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C0000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xmlns="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xmlns="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xmlns="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xmlns="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xmlns="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xmlns="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xmlns="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xmlns="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xmlns="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xmlns="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xmlns="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xmlns="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xmlns="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xmlns="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xmlns="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xmlns="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xmlns="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xmlns="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xmlns="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xmlns="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xmlns="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xmlns="" id="{99B6034A-568E-DB4A-9E54-D650D43719B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xmlns="" id="{F9447530-564E-454F-B5E9-AC9C1933A4E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xmlns="" id="{5116A788-47F1-EE43-9E96-FB8432D31AC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xmlns="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xmlns="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xmlns="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xmlns="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xmlns="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xmlns="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40468004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xmlns="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xmlns="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xmlns="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xmlns="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xmlns="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xmlns="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xmlns="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xmlns="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xmlns="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xmlns="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xmlns="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xmlns="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xmlns="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xmlns="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xmlns="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xmlns="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xmlns="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xmlns="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xmlns="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xmlns="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xmlns="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xmlns="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xmlns="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6819" y="2804481"/>
            <a:ext cx="1756734" cy="419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xmlns="" id="{DF743182-8AA7-7D4E-B192-409A865B69B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xmlns="" id="{C7BC174B-7909-CA44-9A87-8578250D62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xmlns="" id="{ACA1DF86-E251-0F42-93CA-5CED5790C46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xmlns="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xmlns="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xmlns="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xmlns="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6979411" y="-2131579"/>
            <a:ext cx="80078" cy="1021179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xmlns="" id="{62AA25D9-302C-C244-81BD-99211800A438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xmlns="" id="{677F6E6C-E086-1E41-BE7C-DBD755BE27A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544815" y="3118902"/>
            <a:ext cx="956160" cy="956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117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D5B26A-09EC-8D41-B3FB-1FDB80FE4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List of Ingress Controllers</a:t>
            </a:r>
          </a:p>
          <a:p>
            <a:pPr lvl="1"/>
            <a:r>
              <a:rPr lang="en-IN" dirty="0">
                <a:hlinkClick r:id="rId2"/>
              </a:rPr>
              <a:t>https://kubernetes.io/docs/concepts/services-networking/ingress-controllers/</a:t>
            </a:r>
            <a:endParaRPr lang="en-US" dirty="0"/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Azure AGIC (Application Gateway Ingress Controller)</a:t>
            </a:r>
          </a:p>
          <a:p>
            <a:pPr lvl="1"/>
            <a:r>
              <a:rPr lang="en-IN" dirty="0">
                <a:hlinkClick r:id="rId3"/>
              </a:rPr>
              <a:t>https://github.com/Azure/application-gateway-kubernetes-ingress</a:t>
            </a:r>
            <a:endParaRPr lang="en-IN" dirty="0"/>
          </a:p>
          <a:p>
            <a:pPr lvl="1"/>
            <a:r>
              <a:rPr lang="en-IN" dirty="0">
                <a:hlinkClick r:id="rId4"/>
              </a:rPr>
              <a:t>https://azure.microsoft.com/en-in/pricing/details/application-gateway/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6FF4873-E91C-0843-B23E-0212374E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Nginx Ingress Controller - 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0999" y="304458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802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Install &amp; Implement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xmlns="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0999" y="304458"/>
            <a:ext cx="1498601" cy="795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360156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1" y="1369112"/>
            <a:ext cx="8916099" cy="6198335"/>
          </a:xfrm>
        </p:spPr>
        <p:txBody>
          <a:bodyPr>
            <a:normAutofit lnSpcReduction="1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-controller-manager</a:t>
            </a:r>
          </a:p>
          <a:p>
            <a:pPr lvl="1"/>
            <a:r>
              <a:rPr lang="en-US" dirty="0"/>
              <a:t>Controllers are responsible for noticing and responding when nodes, containers or endpoints go down. They make decisions to bring up new containers in such cases.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r>
              <a:rPr lang="en-IN" dirty="0"/>
              <a:t/>
            </a:r>
            <a:br>
              <a:rPr lang="en-IN" dirty="0"/>
            </a:br>
            <a:r>
              <a:rPr lang="en-US" dirty="0"/>
              <a:t/>
            </a: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12688089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&amp; Nginx Ingress – </a:t>
            </a:r>
            <a:r>
              <a:rPr lang="en-US" sz="4800" dirty="0">
                <a:solidFill>
                  <a:srgbClr val="0070C0"/>
                </a:solidFill>
              </a:rPr>
              <a:t>Basic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219A803-5AEB-0741-AB8C-334BE629912E}"/>
              </a:ext>
            </a:extLst>
          </p:cNvPr>
          <p:cNvSpPr txBox="1"/>
          <p:nvPr/>
        </p:nvSpPr>
        <p:spPr>
          <a:xfrm>
            <a:off x="2290472" y="1295400"/>
            <a:ext cx="1564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xmlns="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xmlns="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xmlns="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xmlns="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xmlns="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xmlns="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xmlns="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xmlns="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70702EC-7936-284B-818D-85014EF72D9D}"/>
              </a:ext>
            </a:extLst>
          </p:cNvPr>
          <p:cNvSpPr/>
          <p:nvPr/>
        </p:nvSpPr>
        <p:spPr>
          <a:xfrm>
            <a:off x="7367265" y="3975100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xmlns="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xmlns="" id="{6873460A-4D84-D74A-9AFF-F142485572EA}"/>
              </a:ext>
            </a:extLst>
          </p:cNvPr>
          <p:cNvCxnSpPr>
            <a:stCxn id="68" idx="3"/>
            <a:endCxn id="69" idx="1"/>
          </p:cNvCxnSpPr>
          <p:nvPr/>
        </p:nvCxnSpPr>
        <p:spPr>
          <a:xfrm>
            <a:off x="6594079" y="4183699"/>
            <a:ext cx="773186" cy="95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xmlns="" id="{F2DD13A2-1DE0-4945-B354-6F73F0BC8D3F}"/>
              </a:ext>
            </a:extLst>
          </p:cNvPr>
          <p:cNvCxnSpPr>
            <a:endCxn id="24" idx="1"/>
          </p:cNvCxnSpPr>
          <p:nvPr/>
        </p:nvCxnSpPr>
        <p:spPr>
          <a:xfrm flipV="1">
            <a:off x="8592443" y="2493928"/>
            <a:ext cx="1737894" cy="1620872"/>
          </a:xfrm>
          <a:prstGeom prst="bentConnector3">
            <a:avLst>
              <a:gd name="adj1" fmla="val 2588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0CE9F1A6-3DE0-6847-8E22-C54F5B803AC5}"/>
              </a:ext>
            </a:extLst>
          </p:cNvPr>
          <p:cNvSpPr txBox="1"/>
          <p:nvPr/>
        </p:nvSpPr>
        <p:spPr>
          <a:xfrm>
            <a:off x="6304939" y="4654229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1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Ingress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03E88B2-7002-7A44-95BB-EA200A69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881" y="379439"/>
            <a:ext cx="10365441" cy="716049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xmlns="" id="{27AF8F76-37DD-E3D9-CFFC-C012782DD978}"/>
              </a:ext>
            </a:extLst>
          </p:cNvPr>
          <p:cNvSpPr/>
          <p:nvPr/>
        </p:nvSpPr>
        <p:spPr>
          <a:xfrm>
            <a:off x="298078" y="3481330"/>
            <a:ext cx="3337488" cy="13881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Deprecated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01649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Ingress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C773F64-C289-973E-5BED-F1AA4B1A1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0" y="244550"/>
            <a:ext cx="8928342" cy="726858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xmlns="" id="{F57E7D64-1AED-37BA-6270-DF2AA1F9E462}"/>
              </a:ext>
            </a:extLst>
          </p:cNvPr>
          <p:cNvSpPr/>
          <p:nvPr/>
        </p:nvSpPr>
        <p:spPr>
          <a:xfrm>
            <a:off x="298078" y="3481330"/>
            <a:ext cx="3337488" cy="1388126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NEW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5618131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Context Path based Routing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xmlns="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611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xmlns="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xmlns="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xmlns="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xmlns="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xmlns="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xmlns="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xmlns="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xmlns="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xmlns="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xmlns="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xmlns="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xmlns="" id="{3E177A59-7F7F-3C41-A536-861D8600D63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xmlns="" id="{3A880BE0-8E90-7E4B-B67A-64559958050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xmlns="" id="{C9265F15-4048-4545-B26B-749C1B41BA6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xmlns="" id="{139B4F43-C2C5-4741-AADE-5ABA5B12367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xmlns="" id="{CC57E743-19F2-3C41-AA19-93BBC2C1CCC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xmlns="" id="{24E91034-C1D8-424C-8159-3DDCCE0CFB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xmlns="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xmlns="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xmlns="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xmlns="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09977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43" grpId="0" animBg="1"/>
      <p:bldP spid="50" grpId="0"/>
      <p:bldP spid="51" grpId="0" animBg="1"/>
      <p:bldP spid="60" grpId="0"/>
      <p:bldP spid="73" grpId="0" animBg="1"/>
      <p:bldP spid="7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</a:t>
            </a:r>
            <a:br>
              <a:rPr lang="en-US" dirty="0"/>
            </a:br>
            <a:r>
              <a:rPr lang="en-US" dirty="0"/>
              <a:t>CPR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0C1124E-4FD6-A845-B158-E9EC3C7A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179" y="242047"/>
            <a:ext cx="7702222" cy="7324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166916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DNS Zones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7397" y="0"/>
            <a:ext cx="2089259" cy="2089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1642257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98970E-B1D5-2D47-8D99-CEE2109B3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domain registrar </a:t>
            </a:r>
            <a:r>
              <a:rPr lang="en-US" dirty="0"/>
              <a:t>is a company who can provide </a:t>
            </a:r>
            <a:r>
              <a:rPr lang="en-US" dirty="0">
                <a:solidFill>
                  <a:srgbClr val="0070C0"/>
                </a:solidFill>
              </a:rPr>
              <a:t>Internet domain names.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US" dirty="0"/>
              <a:t>GoDaddy, </a:t>
            </a:r>
            <a:r>
              <a:rPr lang="en-US" dirty="0" err="1"/>
              <a:t>Wix</a:t>
            </a:r>
            <a:r>
              <a:rPr lang="en-US" dirty="0"/>
              <a:t>, </a:t>
            </a:r>
            <a:r>
              <a:rPr lang="en-US" dirty="0" err="1"/>
              <a:t>Namcheap</a:t>
            </a:r>
            <a:r>
              <a:rPr lang="en-US" dirty="0"/>
              <a:t>, AWS Route53</a:t>
            </a:r>
          </a:p>
          <a:p>
            <a:r>
              <a:rPr lang="en-US" dirty="0"/>
              <a:t>They </a:t>
            </a:r>
            <a:r>
              <a:rPr lang="en-US" dirty="0">
                <a:solidFill>
                  <a:srgbClr val="0070C0"/>
                </a:solidFill>
              </a:rPr>
              <a:t>verify</a:t>
            </a:r>
            <a:r>
              <a:rPr lang="en-US" dirty="0"/>
              <a:t> if the Internet domain you want to use is available and allow you to </a:t>
            </a:r>
            <a:r>
              <a:rPr lang="en-US" dirty="0">
                <a:solidFill>
                  <a:srgbClr val="0070C0"/>
                </a:solidFill>
              </a:rPr>
              <a:t>purchase it</a:t>
            </a:r>
            <a:r>
              <a:rPr lang="en-US" dirty="0"/>
              <a:t>. </a:t>
            </a:r>
          </a:p>
          <a:p>
            <a:r>
              <a:rPr lang="en-US" dirty="0"/>
              <a:t>Once the domain name is </a:t>
            </a:r>
            <a:r>
              <a:rPr lang="en-US" dirty="0">
                <a:solidFill>
                  <a:srgbClr val="0070C0"/>
                </a:solidFill>
              </a:rPr>
              <a:t>registered</a:t>
            </a:r>
            <a:r>
              <a:rPr lang="en-US" dirty="0"/>
              <a:t>, you are the </a:t>
            </a:r>
            <a:r>
              <a:rPr lang="en-US" dirty="0">
                <a:solidFill>
                  <a:srgbClr val="0070C0"/>
                </a:solidFill>
              </a:rPr>
              <a:t>legal owner </a:t>
            </a:r>
            <a:r>
              <a:rPr lang="en-US" dirty="0"/>
              <a:t>for the domain name. </a:t>
            </a:r>
          </a:p>
          <a:p>
            <a:r>
              <a:rPr lang="en-US" dirty="0"/>
              <a:t>If you already have an Internet domain, you will use the current </a:t>
            </a:r>
            <a:r>
              <a:rPr lang="en-US" dirty="0">
                <a:solidFill>
                  <a:srgbClr val="0070C0"/>
                </a:solidFill>
              </a:rPr>
              <a:t>domain registrar to delegate to Azure DNS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8A525D3-5678-C54C-9117-A18046F3A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493" y="349013"/>
            <a:ext cx="12618720" cy="1188851"/>
          </a:xfrm>
        </p:spPr>
        <p:txBody>
          <a:bodyPr/>
          <a:lstStyle/>
          <a:p>
            <a:r>
              <a:rPr lang="en-US" dirty="0"/>
              <a:t>Domain Registrar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129370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D7FC42-EE52-AB4D-B47C-14DA7E2E2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domain is a </a:t>
            </a:r>
            <a:r>
              <a:rPr lang="en-US" dirty="0">
                <a:solidFill>
                  <a:srgbClr val="0070C0"/>
                </a:solidFill>
              </a:rPr>
              <a:t>unique name </a:t>
            </a:r>
            <a:r>
              <a:rPr lang="en-US" dirty="0"/>
              <a:t>in the Domain Name System, for example </a:t>
            </a:r>
            <a:r>
              <a:rPr lang="en-US" dirty="0" err="1">
                <a:solidFill>
                  <a:srgbClr val="00B0F0"/>
                </a:solidFill>
              </a:rPr>
              <a:t>stacksimplify.com</a:t>
            </a:r>
            <a:r>
              <a:rPr lang="en-US" dirty="0"/>
              <a:t>. 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DNS zone </a:t>
            </a:r>
            <a:r>
              <a:rPr lang="en-US" dirty="0"/>
              <a:t>is used to host the </a:t>
            </a:r>
            <a:r>
              <a:rPr lang="en-US" dirty="0">
                <a:solidFill>
                  <a:srgbClr val="0070C0"/>
                </a:solidFill>
              </a:rPr>
              <a:t>DNS records</a:t>
            </a:r>
            <a:r>
              <a:rPr lang="en-US" dirty="0"/>
              <a:t> for a particular domain. </a:t>
            </a:r>
          </a:p>
          <a:p>
            <a:r>
              <a:rPr lang="en-US" dirty="0"/>
              <a:t>For example, the domain </a:t>
            </a:r>
            <a:r>
              <a:rPr lang="en-US" dirty="0" err="1">
                <a:solidFill>
                  <a:srgbClr val="00B0F0"/>
                </a:solidFill>
              </a:rPr>
              <a:t>stacksimplify.com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may contain several DNS records such as </a:t>
            </a:r>
          </a:p>
          <a:p>
            <a:pPr lvl="1"/>
            <a:r>
              <a:rPr lang="en-US" dirty="0" err="1"/>
              <a:t>mail.stacksimplify.com</a:t>
            </a:r>
            <a:r>
              <a:rPr lang="en-US" dirty="0"/>
              <a:t> (for a mail server) </a:t>
            </a:r>
          </a:p>
          <a:p>
            <a:pPr lvl="1"/>
            <a:r>
              <a:rPr lang="en-US" dirty="0" err="1"/>
              <a:t>www.stacksimplify.com</a:t>
            </a:r>
            <a:r>
              <a:rPr lang="en-US" dirty="0"/>
              <a:t> (for a website).</a:t>
            </a:r>
          </a:p>
          <a:p>
            <a:pPr lvl="1"/>
            <a:r>
              <a:rPr lang="en-US" dirty="0" err="1"/>
              <a:t>courses.stacksimplify.com</a:t>
            </a:r>
            <a:r>
              <a:rPr lang="en-US" dirty="0"/>
              <a:t> (Sub domains to host other applications)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3222E57-40C3-2A4A-B12C-3B8A2123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Zone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413620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BF4F80-2014-2F40-8E3C-9B59EE267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Azure DNS is </a:t>
            </a:r>
            <a:r>
              <a:rPr lang="en-IN" dirty="0">
                <a:solidFill>
                  <a:srgbClr val="C00000"/>
                </a:solidFill>
              </a:rPr>
              <a:t>not the domain registrar</a:t>
            </a:r>
            <a:r>
              <a:rPr lang="en-IN" dirty="0"/>
              <a:t>. </a:t>
            </a:r>
          </a:p>
          <a:p>
            <a:r>
              <a:rPr lang="en-IN" dirty="0"/>
              <a:t>Azure DNS allows you to host a </a:t>
            </a:r>
            <a:r>
              <a:rPr lang="en-IN" dirty="0">
                <a:solidFill>
                  <a:srgbClr val="0070C0"/>
                </a:solidFill>
              </a:rPr>
              <a:t>DNS zone </a:t>
            </a:r>
            <a:r>
              <a:rPr lang="en-IN" dirty="0"/>
              <a:t>and manage the DNS records for a domain in Azure. </a:t>
            </a:r>
          </a:p>
          <a:p>
            <a:r>
              <a:rPr lang="en-IN" dirty="0"/>
              <a:t>For </a:t>
            </a:r>
            <a:r>
              <a:rPr lang="en-IN" dirty="0">
                <a:solidFill>
                  <a:srgbClr val="0070C0"/>
                </a:solidFill>
              </a:rPr>
              <a:t>DNS queries </a:t>
            </a:r>
            <a:r>
              <a:rPr lang="en-IN" dirty="0"/>
              <a:t>for a domain to reach </a:t>
            </a:r>
            <a:r>
              <a:rPr lang="en-IN" dirty="0">
                <a:solidFill>
                  <a:srgbClr val="0070C0"/>
                </a:solidFill>
              </a:rPr>
              <a:t>Azure DNS</a:t>
            </a:r>
            <a:r>
              <a:rPr lang="en-IN" dirty="0"/>
              <a:t>, the domain must be </a:t>
            </a:r>
            <a:r>
              <a:rPr lang="en-IN" dirty="0">
                <a:solidFill>
                  <a:srgbClr val="0070C0"/>
                </a:solidFill>
              </a:rPr>
              <a:t>delegated to Azure DNS </a:t>
            </a:r>
            <a:r>
              <a:rPr lang="en-IN" dirty="0"/>
              <a:t>from the parent domain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AAC0298-3173-4441-A444-F40217B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DNS Zones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cloud-controller-manager</a:t>
            </a: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18035900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F62AA2C-9CCF-814F-A394-4FA3B2FA6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182" y="1645083"/>
            <a:ext cx="1231565" cy="123156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953FD9F7-8FC4-C447-B97D-8DBACDD4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17" y="-212012"/>
            <a:ext cx="12618720" cy="1188851"/>
          </a:xfrm>
        </p:spPr>
        <p:txBody>
          <a:bodyPr/>
          <a:lstStyle/>
          <a:p>
            <a:r>
              <a:rPr lang="en-US" dirty="0"/>
              <a:t>Delegate Domain to Azure DNS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D4CECE5-90A6-F347-BAB2-B5AFD196B61A}"/>
              </a:ext>
            </a:extLst>
          </p:cNvPr>
          <p:cNvSpPr/>
          <p:nvPr/>
        </p:nvSpPr>
        <p:spPr>
          <a:xfrm>
            <a:off x="427070" y="1089214"/>
            <a:ext cx="4615577" cy="24877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B1CB40D5-2ECC-9344-9451-03AF11979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070" y="1089214"/>
            <a:ext cx="3302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479F2AF-0162-164D-84C5-CB0481FC9DB5}"/>
              </a:ext>
            </a:extLst>
          </p:cNvPr>
          <p:cNvSpPr txBox="1"/>
          <p:nvPr/>
        </p:nvSpPr>
        <p:spPr>
          <a:xfrm>
            <a:off x="427070" y="3008081"/>
            <a:ext cx="1808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Route53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479DC92-3153-0741-8B2F-7FA0684A7CCC}"/>
              </a:ext>
            </a:extLst>
          </p:cNvPr>
          <p:cNvSpPr/>
          <p:nvPr/>
        </p:nvSpPr>
        <p:spPr>
          <a:xfrm>
            <a:off x="2146859" y="1976909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BB18389-E080-084B-B080-CB133021EC3F}"/>
              </a:ext>
            </a:extLst>
          </p:cNvPr>
          <p:cNvSpPr txBox="1"/>
          <p:nvPr/>
        </p:nvSpPr>
        <p:spPr>
          <a:xfrm>
            <a:off x="1784194" y="1151705"/>
            <a:ext cx="2156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Registrar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42D8C1D-A370-3046-982D-02372B56C23B}"/>
              </a:ext>
            </a:extLst>
          </p:cNvPr>
          <p:cNvSpPr/>
          <p:nvPr/>
        </p:nvSpPr>
        <p:spPr>
          <a:xfrm>
            <a:off x="7933765" y="1089214"/>
            <a:ext cx="5895884" cy="248770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2ADBA29-8370-1A4D-A607-23B7E89CC4A4}"/>
              </a:ext>
            </a:extLst>
          </p:cNvPr>
          <p:cNvSpPr txBox="1"/>
          <p:nvPr/>
        </p:nvSpPr>
        <p:spPr>
          <a:xfrm>
            <a:off x="8032725" y="1044895"/>
            <a:ext cx="1730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8A47F6DF-7BEC-3144-AB57-BD28CF845A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9155" y="1582591"/>
            <a:ext cx="1504200" cy="150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6B4B46C-BA72-8846-9AF0-F3542722C68B}"/>
              </a:ext>
            </a:extLst>
          </p:cNvPr>
          <p:cNvSpPr txBox="1"/>
          <p:nvPr/>
        </p:nvSpPr>
        <p:spPr>
          <a:xfrm>
            <a:off x="8259155" y="3067311"/>
            <a:ext cx="2131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DNS Zones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053C609-11CC-EA4A-AC88-B2AFABDD8174}"/>
              </a:ext>
            </a:extLst>
          </p:cNvPr>
          <p:cNvSpPr/>
          <p:nvPr/>
        </p:nvSpPr>
        <p:spPr>
          <a:xfrm>
            <a:off x="10555753" y="2039125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41308A5-E750-FC46-8452-BEC4EDC9AB79}"/>
              </a:ext>
            </a:extLst>
          </p:cNvPr>
          <p:cNvSpPr txBox="1"/>
          <p:nvPr/>
        </p:nvSpPr>
        <p:spPr>
          <a:xfrm>
            <a:off x="10175808" y="1133282"/>
            <a:ext cx="14117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DNZ Zones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C5B583D-F68C-094D-BA46-D17A60A7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9007" y="4206048"/>
            <a:ext cx="8463574" cy="3357566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xmlns="" id="{C4F4DF47-2089-6C4E-9F77-3BB8FE213D66}"/>
              </a:ext>
            </a:extLst>
          </p:cNvPr>
          <p:cNvCxnSpPr>
            <a:stCxn id="15" idx="2"/>
            <a:endCxn id="17" idx="3"/>
          </p:cNvCxnSpPr>
          <p:nvPr/>
        </p:nvCxnSpPr>
        <p:spPr>
          <a:xfrm rot="5400000">
            <a:off x="9830523" y="3804862"/>
            <a:ext cx="3372028" cy="787911"/>
          </a:xfrm>
          <a:prstGeom prst="bentConnector2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82836" y="145187"/>
            <a:ext cx="1498601" cy="7953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361521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/>
      <p:bldP spid="14" grpId="0"/>
      <p:bldP spid="15" grpId="0" animBg="1"/>
      <p:bldP spid="1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External DNS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xmlns="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35930089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910696-A85D-5048-8DD3-488834748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ExternalDNS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synchronizes</a:t>
            </a:r>
            <a:r>
              <a:rPr lang="en-IN" dirty="0"/>
              <a:t> exposed Kubernetes Services and Ingresses with </a:t>
            </a:r>
            <a:r>
              <a:rPr lang="en-IN" dirty="0">
                <a:solidFill>
                  <a:srgbClr val="0070C0"/>
                </a:solidFill>
              </a:rPr>
              <a:t>DNS providers</a:t>
            </a:r>
            <a:r>
              <a:rPr lang="en-IN" dirty="0"/>
              <a:t>.</a:t>
            </a:r>
          </a:p>
          <a:p>
            <a:r>
              <a:rPr lang="en-IN" dirty="0"/>
              <a:t>In simple terms, </a:t>
            </a:r>
            <a:r>
              <a:rPr lang="en-IN" dirty="0" err="1"/>
              <a:t>ExternalDNS</a:t>
            </a:r>
            <a:r>
              <a:rPr lang="en-IN" dirty="0"/>
              <a:t> allows you to </a:t>
            </a:r>
            <a:r>
              <a:rPr lang="en-IN" dirty="0">
                <a:solidFill>
                  <a:srgbClr val="0070C0"/>
                </a:solidFill>
              </a:rPr>
              <a:t>control DNS records dynamically via Kubernetes resources </a:t>
            </a:r>
            <a:r>
              <a:rPr lang="en-IN" dirty="0"/>
              <a:t>in a DNS provider-agnostic way.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kubernetes</a:t>
            </a:r>
            <a:r>
              <a:rPr lang="en-US" dirty="0"/>
              <a:t>-sigs/external-</a:t>
            </a:r>
            <a:r>
              <a:rPr lang="en-US" dirty="0" err="1"/>
              <a:t>dns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417F874-4D03-654D-9DB0-E2280A6F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External DNS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9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-15768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xmlns="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xmlns="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xmlns="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xmlns="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xmlns="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xmlns="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xmlns="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xmlns="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70702EC-7936-284B-818D-85014EF72D9D}"/>
              </a:ext>
            </a:extLst>
          </p:cNvPr>
          <p:cNvSpPr/>
          <p:nvPr/>
        </p:nvSpPr>
        <p:spPr>
          <a:xfrm>
            <a:off x="6981541" y="4499484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xmlns="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xmlns="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>
            <a:off x="6446113" y="4707441"/>
            <a:ext cx="535428" cy="159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xmlns="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483197" y="2493928"/>
            <a:ext cx="847140" cy="2215106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xmlns="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xmlns="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xmlns="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xmlns="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xmlns="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xmlns="" id="{75BEBF7F-AAAC-BB44-9ADB-F8554B516662}"/>
              </a:ext>
            </a:extLst>
          </p:cNvPr>
          <p:cNvCxnSpPr>
            <a:cxnSpLocks/>
            <a:stCxn id="10" idx="3"/>
            <a:endCxn id="34" idx="1"/>
          </p:cNvCxnSpPr>
          <p:nvPr/>
        </p:nvCxnSpPr>
        <p:spPr>
          <a:xfrm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xmlns="" id="{87018EDE-56B9-A54D-9F56-98AF37363B26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FC252309-0C04-7F47-B4F4-2ABA7BCACE77}"/>
              </a:ext>
            </a:extLst>
          </p:cNvPr>
          <p:cNvSpPr/>
          <p:nvPr/>
        </p:nvSpPr>
        <p:spPr>
          <a:xfrm>
            <a:off x="-13023" y="5514878"/>
            <a:ext cx="2244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eapp1.kubeoncloud.com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5801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10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7" y="837583"/>
            <a:ext cx="345365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External DNS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563D58C-52A5-3C4C-A6B0-502AEF1E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489" y="419717"/>
            <a:ext cx="9626600" cy="6972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7F7F2B7-8997-CF49-BF8A-6E4E65A78EBA}"/>
              </a:ext>
            </a:extLst>
          </p:cNvPr>
          <p:cNvSpPr/>
          <p:nvPr/>
        </p:nvSpPr>
        <p:spPr>
          <a:xfrm>
            <a:off x="4693023" y="3966882"/>
            <a:ext cx="6468035" cy="564777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xmlns="" id="{2DA73996-177A-EB4D-91F4-B028AE98B620}"/>
              </a:ext>
            </a:extLst>
          </p:cNvPr>
          <p:cNvSpPr/>
          <p:nvPr/>
        </p:nvSpPr>
        <p:spPr>
          <a:xfrm>
            <a:off x="268940" y="4531659"/>
            <a:ext cx="3482788" cy="1586753"/>
          </a:xfrm>
          <a:prstGeom prst="wedgeRoundRectCallout">
            <a:avLst>
              <a:gd name="adj1" fmla="val 74148"/>
              <a:gd name="adj2" fmla="val -6716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help us to add DNS Record Set in Azure DNS Zones using k8s External DNS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176630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717C9A0-4036-530B-D97B-60101E4A3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621" y="-24406"/>
            <a:ext cx="12618720" cy="1188851"/>
          </a:xfrm>
        </p:spPr>
        <p:txBody>
          <a:bodyPr/>
          <a:lstStyle/>
          <a:p>
            <a:r>
              <a:rPr lang="en-US" dirty="0"/>
              <a:t>External DNS Updates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3807D9D-79AF-8F39-E028-9C0D5CE7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28" y="1241563"/>
            <a:ext cx="13132106" cy="6186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42895609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538A73F-F49E-EBA2-7365-DA9D99CA9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22" y="0"/>
            <a:ext cx="12618720" cy="1188851"/>
          </a:xfrm>
        </p:spPr>
        <p:txBody>
          <a:bodyPr/>
          <a:lstStyle/>
          <a:p>
            <a:r>
              <a:rPr lang="en-US" dirty="0"/>
              <a:t>External DNS Updates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06946D3-34C4-07ED-E1BF-4E05134C0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58" y="1188851"/>
            <a:ext cx="13032954" cy="6456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5533326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0F9C94D-0C4B-F93B-59C7-6D02A8245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22" y="-120215"/>
            <a:ext cx="12618720" cy="1188851"/>
          </a:xfrm>
        </p:spPr>
        <p:txBody>
          <a:bodyPr/>
          <a:lstStyle/>
          <a:p>
            <a:r>
              <a:rPr lang="en-US" dirty="0"/>
              <a:t>Ingress Service Updates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280F128-4D5C-F55F-5AF0-C0F9FE580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847" y="1068636"/>
            <a:ext cx="8298830" cy="6413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10020362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Domain Name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based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Routing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7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77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xmlns="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11436876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8097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Domain Name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xmlns="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xmlns="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xmlns="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xmlns="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xmlns="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xmlns="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xmlns="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63500" y="5788757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850900" y="6244266"/>
            <a:ext cx="1523026" cy="169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88751CC-6981-1644-9880-8D335D112E58}"/>
              </a:ext>
            </a:extLst>
          </p:cNvPr>
          <p:cNvSpPr txBox="1"/>
          <p:nvPr/>
        </p:nvSpPr>
        <p:spPr>
          <a:xfrm>
            <a:off x="47378" y="4655487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xmlns="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xmlns="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xmlns="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xmlns="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xmlns="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xmlns="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xmlns="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xmlns="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xmlns="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xmlns="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xmlns="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xmlns="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xmlns="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xmlns="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xmlns="" id="{99B6034A-568E-DB4A-9E54-D650D43719B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xmlns="" id="{F9447530-564E-454F-B5E9-AC9C1933A4E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xmlns="" id="{5116A788-47F1-EE43-9E96-FB8432D31AC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xmlns="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xmlns="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xmlns="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xmlns="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xmlns="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xmlns="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595DD2D-0477-4B4F-8DFE-48D974B2BAB1}"/>
              </a:ext>
            </a:extLst>
          </p:cNvPr>
          <p:cNvSpPr/>
          <p:nvPr/>
        </p:nvSpPr>
        <p:spPr>
          <a:xfrm>
            <a:off x="643433" y="4840153"/>
            <a:ext cx="2244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eapp1.kubeoncloud.com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75876CE1-38BD-E842-AAE7-DFE49D216CC5}"/>
              </a:ext>
            </a:extLst>
          </p:cNvPr>
          <p:cNvSpPr/>
          <p:nvPr/>
        </p:nvSpPr>
        <p:spPr>
          <a:xfrm>
            <a:off x="573543" y="5769406"/>
            <a:ext cx="2244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eapp2.kubeoncloud.com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B99F4882-9469-AF4A-B66F-F88315DAE9B7}"/>
              </a:ext>
            </a:extLst>
          </p:cNvPr>
          <p:cNvSpPr/>
          <p:nvPr/>
        </p:nvSpPr>
        <p:spPr>
          <a:xfrm>
            <a:off x="614636" y="7320526"/>
            <a:ext cx="2244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eapp3.kubeoncloud.com</a:t>
            </a:r>
          </a:p>
        </p:txBody>
      </p:sp>
      <p:pic>
        <p:nvPicPr>
          <p:cNvPr id="102" name="Graphic 101" descr="User">
            <a:extLst>
              <a:ext uri="{FF2B5EF4-FFF2-40B4-BE49-F238E27FC236}">
                <a16:creationId xmlns:a16="http://schemas.microsoft.com/office/drawing/2014/main" xmlns="" id="{DA9333B6-5F06-804D-A7A8-96A99EBE225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83768" y="4861907"/>
            <a:ext cx="914400" cy="914400"/>
          </a:xfrm>
          <a:prstGeom prst="rect">
            <a:avLst/>
          </a:prstGeom>
        </p:spPr>
      </p:pic>
      <p:pic>
        <p:nvPicPr>
          <p:cNvPr id="103" name="Graphic 102" descr="User">
            <a:extLst>
              <a:ext uri="{FF2B5EF4-FFF2-40B4-BE49-F238E27FC236}">
                <a16:creationId xmlns:a16="http://schemas.microsoft.com/office/drawing/2014/main" xmlns="" id="{C942BFAC-ED26-9C4E-A35D-71822A85DD7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19312" y="6834226"/>
            <a:ext cx="914400" cy="914400"/>
          </a:xfrm>
          <a:prstGeom prst="rect">
            <a:avLst/>
          </a:prstGeom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CE54A503-2895-3B40-BA05-ED5D35F617D2}"/>
              </a:ext>
            </a:extLst>
          </p:cNvPr>
          <p:cNvCxnSpPr>
            <a:stCxn id="102" idx="3"/>
            <a:endCxn id="13" idx="0"/>
          </p:cNvCxnSpPr>
          <p:nvPr/>
        </p:nvCxnSpPr>
        <p:spPr>
          <a:xfrm>
            <a:off x="830632" y="5319107"/>
            <a:ext cx="2061299" cy="407154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xmlns="" id="{A2BF4BA1-6474-C748-AB68-ACB5FDD7F65D}"/>
              </a:ext>
            </a:extLst>
          </p:cNvPr>
          <p:cNvCxnSpPr>
            <a:stCxn id="103" idx="3"/>
            <a:endCxn id="14" idx="0"/>
          </p:cNvCxnSpPr>
          <p:nvPr/>
        </p:nvCxnSpPr>
        <p:spPr>
          <a:xfrm flipV="1">
            <a:off x="795088" y="6703157"/>
            <a:ext cx="2105303" cy="588269"/>
          </a:xfrm>
          <a:prstGeom prst="bentConnector4">
            <a:avLst>
              <a:gd name="adj1" fmla="val 35998"/>
              <a:gd name="adj2" fmla="val 95682"/>
            </a:avLst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95733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77" grpId="0" animBg="1"/>
      <p:bldP spid="95" grpId="0"/>
      <p:bldP spid="96" grpId="0" animBg="1"/>
      <p:bldP spid="97" grpId="0" animBg="1"/>
      <p:bldP spid="33" grpId="0"/>
      <p:bldP spid="100" grpId="0"/>
      <p:bldP spid="10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616FCB-A013-44E3-BBCD-8EFDF68C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Kubelet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 err="1"/>
              <a:t>Kubelet</a:t>
            </a:r>
            <a:r>
              <a:rPr lang="en-IN" dirty="0"/>
              <a:t>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-Proxy</a:t>
            </a: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</a:p>
          <a:p>
            <a:pPr lvl="1"/>
            <a:r>
              <a:rPr lang="en-US" dirty="0"/>
              <a:t>In short, these network rules allow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C27B718-2820-4423-8DA3-52B48E1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Architecture – </a:t>
            </a:r>
            <a:r>
              <a:rPr lang="en-IN" dirty="0">
                <a:solidFill>
                  <a:srgbClr val="00B050"/>
                </a:solidFill>
              </a:rPr>
              <a:t>Worker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BE438FC-67CB-4D2F-AA35-5180353C4EB5}"/>
              </a:ext>
            </a:extLst>
          </p:cNvPr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336941F-717B-48A5-B147-20200A85CAED}"/>
              </a:ext>
            </a:extLst>
          </p:cNvPr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0F56661-C9FC-46CF-A13C-716D46BD7127}"/>
              </a:ext>
            </a:extLst>
          </p:cNvPr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CC62996-8BBC-465C-864C-B7513E173178}"/>
              </a:ext>
            </a:extLst>
          </p:cNvPr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FE4093C-A69E-49E0-9ECC-D29562A9BF1D}"/>
              </a:ext>
            </a:extLst>
          </p:cNvPr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DCC4E57-0662-4C65-B4D4-B02FD4F0BD91}"/>
              </a:ext>
            </a:extLst>
          </p:cNvPr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3759A6F-2B41-43AF-9CC8-A9AC2FCB8A71}"/>
              </a:ext>
            </a:extLst>
          </p:cNvPr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CFA6D425-6595-4DC0-A356-AB9F3D5D0667}"/>
              </a:ext>
            </a:extLst>
          </p:cNvPr>
          <p:cNvSpPr txBox="1">
            <a:spLocks/>
          </p:cNvSpPr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Container Runtime</a:t>
            </a: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</a:p>
          <a:p>
            <a:pPr lvl="1"/>
            <a:r>
              <a:rPr lang="en-IN" dirty="0"/>
              <a:t>We are using Docker, but we have other runtime options like </a:t>
            </a:r>
            <a:r>
              <a:rPr lang="en-IN" dirty="0" err="1"/>
              <a:t>rkt</a:t>
            </a:r>
            <a:r>
              <a:rPr lang="en-IN" dirty="0"/>
              <a:t>, container-d etc.</a:t>
            </a:r>
          </a:p>
          <a:p>
            <a:pPr lvl="1"/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5646993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62" y="-160432"/>
            <a:ext cx="13861676" cy="1188851"/>
          </a:xfrm>
        </p:spPr>
        <p:txBody>
          <a:bodyPr>
            <a:normAutofit/>
          </a:bodyPr>
          <a:lstStyle/>
          <a:p>
            <a:r>
              <a:rPr lang="en-US" sz="4400" dirty="0"/>
              <a:t>Ingress with External DNS and Domain Name based Routing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C2D9943-7C3A-274C-AFC6-2A70BA345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1" y="793378"/>
            <a:ext cx="6618189" cy="67907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7B48404-ADEE-8A4F-9E57-7CB18368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351" y="4975413"/>
            <a:ext cx="7497814" cy="26087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44EAAFA-0421-CF46-84C5-BB2C5ED0D2F6}"/>
              </a:ext>
            </a:extLst>
          </p:cNvPr>
          <p:cNvSpPr/>
          <p:nvPr/>
        </p:nvSpPr>
        <p:spPr>
          <a:xfrm>
            <a:off x="384362" y="3267635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5331E84-247F-EB48-BE51-6D05BC0207C2}"/>
              </a:ext>
            </a:extLst>
          </p:cNvPr>
          <p:cNvSpPr/>
          <p:nvPr/>
        </p:nvSpPr>
        <p:spPr>
          <a:xfrm>
            <a:off x="482974" y="5425888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8D6AEAB-80BC-344A-8DCA-6C0E90F75218}"/>
              </a:ext>
            </a:extLst>
          </p:cNvPr>
          <p:cNvSpPr/>
          <p:nvPr/>
        </p:nvSpPr>
        <p:spPr>
          <a:xfrm>
            <a:off x="7290995" y="5015754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DBAE0BA-9A55-D040-8D52-006C6F69849E}"/>
              </a:ext>
            </a:extLst>
          </p:cNvPr>
          <p:cNvSpPr/>
          <p:nvPr/>
        </p:nvSpPr>
        <p:spPr>
          <a:xfrm>
            <a:off x="9765387" y="1199872"/>
            <a:ext cx="2605907" cy="224929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  <a:p>
            <a:pPr algn="ctr"/>
            <a:r>
              <a:rPr lang="en-US" dirty="0"/>
              <a:t>Domain Name</a:t>
            </a:r>
          </a:p>
          <a:p>
            <a:pPr algn="ctr"/>
            <a:r>
              <a:rPr lang="en-US" dirty="0"/>
              <a:t>Based </a:t>
            </a:r>
          </a:p>
          <a:p>
            <a:pPr algn="ctr"/>
            <a:r>
              <a:rPr lang="en-US" dirty="0"/>
              <a:t>Routing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36BADFF7-369F-BE46-8EED-7632EB5E5CCE}"/>
              </a:ext>
            </a:extLst>
          </p:cNvPr>
          <p:cNvCxnSpPr>
            <a:stCxn id="19" idx="4"/>
            <a:endCxn id="14" idx="3"/>
          </p:cNvCxnSpPr>
          <p:nvPr/>
        </p:nvCxnSpPr>
        <p:spPr>
          <a:xfrm flipH="1">
            <a:off x="4937760" y="3449170"/>
            <a:ext cx="6130581" cy="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4AD583AE-62D8-0748-8135-7457070FB904}"/>
              </a:ext>
            </a:extLst>
          </p:cNvPr>
          <p:cNvCxnSpPr>
            <a:stCxn id="19" idx="4"/>
            <a:endCxn id="16" idx="3"/>
          </p:cNvCxnSpPr>
          <p:nvPr/>
        </p:nvCxnSpPr>
        <p:spPr>
          <a:xfrm flipH="1">
            <a:off x="5036372" y="3449170"/>
            <a:ext cx="6031969" cy="21582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0BBAF670-BFEF-204B-A564-8F0CB6F97E6A}"/>
              </a:ext>
            </a:extLst>
          </p:cNvPr>
          <p:cNvCxnSpPr>
            <a:stCxn id="19" idx="4"/>
            <a:endCxn id="17" idx="0"/>
          </p:cNvCxnSpPr>
          <p:nvPr/>
        </p:nvCxnSpPr>
        <p:spPr>
          <a:xfrm flipH="1">
            <a:off x="9567694" y="3449170"/>
            <a:ext cx="1500647" cy="15665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30425002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 SSL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2060"/>
                </a:solidFill>
              </a:rPr>
              <a:t>Automatically generate and renew </a:t>
            </a:r>
            <a:r>
              <a:rPr lang="en-US" sz="4000" b="1" dirty="0" err="1">
                <a:solidFill>
                  <a:srgbClr val="002060"/>
                </a:solidFill>
              </a:rPr>
              <a:t>ssl</a:t>
            </a:r>
            <a:r>
              <a:rPr lang="en-US" sz="4000" b="1" dirty="0">
                <a:solidFill>
                  <a:srgbClr val="002060"/>
                </a:solidFill>
              </a:rPr>
              <a:t> certificates 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252192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xmlns="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8344FAC-E90F-F84E-9F2E-29FBD5DF98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7219" y="37722"/>
            <a:ext cx="2073686" cy="2001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2A36969-BACC-C447-9138-8B88623387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2640" y="524951"/>
            <a:ext cx="4559977" cy="1089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4098450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08CBD47-7611-3844-A528-B851DE06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cert-manager is a </a:t>
            </a:r>
            <a:r>
              <a:rPr lang="en-US" dirty="0">
                <a:solidFill>
                  <a:srgbClr val="0070C0"/>
                </a:solidFill>
              </a:rPr>
              <a:t>native</a:t>
            </a:r>
            <a:r>
              <a:rPr lang="en-US" dirty="0"/>
              <a:t> Kubernetes certificate management controller. </a:t>
            </a:r>
          </a:p>
          <a:p>
            <a:r>
              <a:rPr lang="en-US" dirty="0"/>
              <a:t>It can help with issuing certificates from a variety of sources, such as </a:t>
            </a:r>
            <a:r>
              <a:rPr lang="en-US" dirty="0">
                <a:solidFill>
                  <a:srgbClr val="0070C0"/>
                </a:solidFill>
              </a:rPr>
              <a:t>Let’s Encrypt, </a:t>
            </a:r>
            <a:r>
              <a:rPr lang="en-US" dirty="0" err="1">
                <a:solidFill>
                  <a:srgbClr val="0070C0"/>
                </a:solidFill>
              </a:rPr>
              <a:t>HashiCorp</a:t>
            </a:r>
            <a:r>
              <a:rPr lang="en-US" dirty="0">
                <a:solidFill>
                  <a:srgbClr val="0070C0"/>
                </a:solidFill>
              </a:rPr>
              <a:t> Vault, Venafi, a simple signing key pair, or self signed</a:t>
            </a:r>
            <a:r>
              <a:rPr lang="en-US" dirty="0"/>
              <a:t>.</a:t>
            </a:r>
          </a:p>
          <a:p>
            <a:r>
              <a:rPr lang="en-IN" dirty="0"/>
              <a:t>It will ensure certificates </a:t>
            </a:r>
            <a:r>
              <a:rPr lang="en-IN" dirty="0">
                <a:solidFill>
                  <a:srgbClr val="0070C0"/>
                </a:solidFill>
              </a:rPr>
              <a:t>are valid and up to date</a:t>
            </a:r>
            <a:r>
              <a:rPr lang="en-IN" dirty="0"/>
              <a:t>, and attempt to </a:t>
            </a:r>
            <a:r>
              <a:rPr lang="en-IN" dirty="0">
                <a:solidFill>
                  <a:srgbClr val="0070C0"/>
                </a:solidFill>
              </a:rPr>
              <a:t>renew certificates </a:t>
            </a:r>
            <a:r>
              <a:rPr lang="en-IN" dirty="0"/>
              <a:t>at a configured time before expiry.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Reference: </a:t>
            </a:r>
            <a:r>
              <a:rPr lang="en-IN" dirty="0"/>
              <a:t>https://cert-</a:t>
            </a:r>
            <a:r>
              <a:rPr lang="en-IN" dirty="0" err="1"/>
              <a:t>manager.io</a:t>
            </a:r>
            <a:r>
              <a:rPr lang="en-IN" dirty="0"/>
              <a:t>/docs/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D41AE22-F073-5E49-89D3-11554E19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Cert Manager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3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7C4298A-82CA-C841-9168-EB02C6A8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680007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cert-manager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845580-6D66-0A4F-A7C3-A9A312FB0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30250"/>
            <a:ext cx="12496800" cy="676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135569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xmlns="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xmlns="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xmlns="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xmlns="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xmlns="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xmlns="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xmlns="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xmlns="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xmlns="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xmlns="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xmlns="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xmlns="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xmlns="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xmlns="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xmlns="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xmlns="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xmlns="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xmlns="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xmlns="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xmlns="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xmlns="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xmlns="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xmlns="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9550" y="2602864"/>
            <a:ext cx="1756734" cy="757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xmlns="" id="{DF743182-8AA7-7D4E-B192-409A865B69B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xmlns="" id="{C7BC174B-7909-CA44-9A87-8578250D62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xmlns="" id="{ACA1DF86-E251-0F42-93CA-5CED5790C46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xmlns="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xmlns="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xmlns="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xmlns="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7002173" y="-2141609"/>
            <a:ext cx="47287" cy="10199063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xmlns="" id="{62AA25D9-302C-C244-81BD-99211800A438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xmlns="" id="{677F6E6C-E086-1E41-BE7C-DBD755BE27A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515670" y="3106638"/>
            <a:ext cx="956160" cy="956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xmlns="" id="{9C668E6D-57FD-F94D-8B97-C7587E495B80}"/>
              </a:ext>
            </a:extLst>
          </p:cNvPr>
          <p:cNvCxnSpPr>
            <a:endCxn id="66" idx="2"/>
          </p:cNvCxnSpPr>
          <p:nvPr/>
        </p:nvCxnSpPr>
        <p:spPr>
          <a:xfrm rot="5400000" flipH="1" flipV="1">
            <a:off x="5538059" y="2398790"/>
            <a:ext cx="2223093" cy="1363514"/>
          </a:xfrm>
          <a:prstGeom prst="bentConnector3">
            <a:avLst>
              <a:gd name="adj1" fmla="val 315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xmlns="" id="{21C8B18F-9326-3742-8DE4-B338AEBF7473}"/>
              </a:ext>
            </a:extLst>
          </p:cNvPr>
          <p:cNvSpPr txBox="1"/>
          <p:nvPr/>
        </p:nvSpPr>
        <p:spPr>
          <a:xfrm>
            <a:off x="7853259" y="2630991"/>
            <a:ext cx="2057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5 mins to 1 hour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xmlns="" id="{12F57ABB-855A-3D4C-88CB-49A1A93618E2}"/>
              </a:ext>
            </a:extLst>
          </p:cNvPr>
          <p:cNvSpPr/>
          <p:nvPr/>
        </p:nvSpPr>
        <p:spPr>
          <a:xfrm>
            <a:off x="51374" y="4974149"/>
            <a:ext cx="4312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https://sapp1.kubeoncloud.com/app1/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xmlns="" id="{86251E72-08CD-664E-958E-AF91D16D5C04}"/>
              </a:ext>
            </a:extLst>
          </p:cNvPr>
          <p:cNvSpPr/>
          <p:nvPr/>
        </p:nvSpPr>
        <p:spPr>
          <a:xfrm>
            <a:off x="64969" y="5343628"/>
            <a:ext cx="4312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https://sapp2.kubeoncloud.com/app2/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xmlns="" id="{4DB36D9C-7373-F247-A1AC-A3FEB1CA7448}"/>
              </a:ext>
            </a:extLst>
          </p:cNvPr>
          <p:cNvSpPr txBox="1"/>
          <p:nvPr/>
        </p:nvSpPr>
        <p:spPr>
          <a:xfrm>
            <a:off x="1068880" y="5793363"/>
            <a:ext cx="916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326436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96" grpId="0" animBg="1"/>
      <p:bldP spid="115" grpId="0" animBg="1"/>
      <p:bldP spid="121" grpId="0"/>
      <p:bldP spid="144" grpId="0"/>
      <p:bldP spid="145" grpId="0"/>
      <p:bldP spid="147" grpId="0"/>
      <p:bldP spid="14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62" y="-171449"/>
            <a:ext cx="13861676" cy="1188851"/>
          </a:xfrm>
        </p:spPr>
        <p:txBody>
          <a:bodyPr>
            <a:normAutofit/>
          </a:bodyPr>
          <a:lstStyle/>
          <a:p>
            <a:r>
              <a:rPr lang="en-US" sz="4400" dirty="0"/>
              <a:t>Ingress with External DNS, DNR and SSL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C26B301-E546-E84D-B833-049667823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0" y="1017402"/>
            <a:ext cx="6958029" cy="5245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C567390-AD75-754E-835F-B20A00D6D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017402"/>
            <a:ext cx="7123206" cy="4875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54151C3-1D36-9542-86BF-CD2E728EB93C}"/>
              </a:ext>
            </a:extLst>
          </p:cNvPr>
          <p:cNvSpPr/>
          <p:nvPr/>
        </p:nvSpPr>
        <p:spPr>
          <a:xfrm>
            <a:off x="7557544" y="3294528"/>
            <a:ext cx="6319821" cy="2474259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7B010B34-1742-9A4D-AC6F-0F3DE8D4699A}"/>
              </a:ext>
            </a:extLst>
          </p:cNvPr>
          <p:cNvSpPr/>
          <p:nvPr/>
        </p:nvSpPr>
        <p:spPr>
          <a:xfrm>
            <a:off x="10876803" y="6563775"/>
            <a:ext cx="3307977" cy="10354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SSL Settings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01890524-E0D9-9D4B-A4A2-EA7CB7019B69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12250271" y="5768787"/>
            <a:ext cx="280521" cy="794988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85895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581" y="235559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Requests &amp; Limits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082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DD497A-4FF1-F041-BFC1-B551ED052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can specify how much each container in a pod needs the resources like </a:t>
            </a:r>
            <a:r>
              <a:rPr lang="en-US" dirty="0">
                <a:solidFill>
                  <a:srgbClr val="0070C0"/>
                </a:solidFill>
              </a:rPr>
              <a:t>CPU &amp; Memory</a:t>
            </a:r>
            <a:r>
              <a:rPr lang="en-US" dirty="0"/>
              <a:t>. </a:t>
            </a:r>
          </a:p>
          <a:p>
            <a:r>
              <a:rPr lang="en-US" dirty="0"/>
              <a:t>When we provide this information in our </a:t>
            </a:r>
            <a:r>
              <a:rPr lang="en-US" dirty="0">
                <a:solidFill>
                  <a:srgbClr val="0070C0"/>
                </a:solidFill>
              </a:rPr>
              <a:t>pod definition for a specific container</a:t>
            </a:r>
            <a:r>
              <a:rPr lang="en-US" dirty="0"/>
              <a:t>, the scheduler uses this information to decide </a:t>
            </a:r>
            <a:r>
              <a:rPr lang="en-US" dirty="0">
                <a:solidFill>
                  <a:srgbClr val="0070C0"/>
                </a:solidFill>
              </a:rPr>
              <a:t>which node to place the Pod</a:t>
            </a:r>
            <a:r>
              <a:rPr lang="en-US" dirty="0"/>
              <a:t> on based on availability of k8s worker Node CPU and Memory Resources. </a:t>
            </a:r>
          </a:p>
          <a:p>
            <a:r>
              <a:rPr lang="en-US" dirty="0"/>
              <a:t>When you specify a resource </a:t>
            </a:r>
            <a:r>
              <a:rPr lang="en-US" dirty="0">
                <a:solidFill>
                  <a:srgbClr val="FF0000"/>
                </a:solidFill>
              </a:rPr>
              <a:t>limit</a:t>
            </a:r>
            <a:r>
              <a:rPr lang="en-US" dirty="0"/>
              <a:t> for a Container, </a:t>
            </a:r>
            <a:r>
              <a:rPr lang="en-US" dirty="0">
                <a:solidFill>
                  <a:srgbClr val="0070C0"/>
                </a:solidFill>
              </a:rPr>
              <a:t>the </a:t>
            </a:r>
            <a:r>
              <a:rPr lang="en-US" dirty="0" err="1">
                <a:solidFill>
                  <a:srgbClr val="0070C0"/>
                </a:solidFill>
              </a:rPr>
              <a:t>kubelet</a:t>
            </a:r>
            <a:r>
              <a:rPr lang="en-US" dirty="0">
                <a:solidFill>
                  <a:srgbClr val="0070C0"/>
                </a:solidFill>
              </a:rPr>
              <a:t> enforces those `limits</a:t>
            </a:r>
            <a:r>
              <a:rPr lang="en-US" dirty="0"/>
              <a:t>` so that the running container is not allowed to use more of that resource than the </a:t>
            </a:r>
            <a:r>
              <a:rPr lang="en-US" dirty="0">
                <a:solidFill>
                  <a:srgbClr val="FF0000"/>
                </a:solidFill>
              </a:rPr>
              <a:t>limit</a:t>
            </a:r>
            <a:r>
              <a:rPr lang="en-US" dirty="0"/>
              <a:t> you set. 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70C0"/>
                </a:solidFill>
              </a:rPr>
              <a:t>kubelet</a:t>
            </a:r>
            <a:r>
              <a:rPr lang="en-US" dirty="0">
                <a:solidFill>
                  <a:srgbClr val="0070C0"/>
                </a:solidFill>
              </a:rPr>
              <a:t> also reserves </a:t>
            </a:r>
            <a:r>
              <a:rPr lang="en-US" dirty="0"/>
              <a:t>at least the </a:t>
            </a:r>
            <a:r>
              <a:rPr lang="en-US" dirty="0">
                <a:solidFill>
                  <a:srgbClr val="00B050"/>
                </a:solidFill>
              </a:rPr>
              <a:t>request</a:t>
            </a:r>
            <a:r>
              <a:rPr lang="en-US" dirty="0"/>
              <a:t> amount of that system resource specifically for that container to use.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3AB1B8B-DD76-D746-AA21-730E44A0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Resources Requests &amp; Limits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19494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215C860-A644-7649-BDDB-818449EF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–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</a:p>
        </p:txBody>
      </p:sp>
      <p:sp>
        <p:nvSpPr>
          <p:cNvPr id="7" name="Google Shape;580;p33">
            <a:extLst>
              <a:ext uri="{FF2B5EF4-FFF2-40B4-BE49-F238E27FC236}">
                <a16:creationId xmlns:a16="http://schemas.microsoft.com/office/drawing/2014/main" xmlns="" id="{56650CF6-B0E3-7E47-8FEB-AFD3DA05DE98}"/>
              </a:ext>
            </a:extLst>
          </p:cNvPr>
          <p:cNvSpPr/>
          <p:nvPr/>
        </p:nvSpPr>
        <p:spPr>
          <a:xfrm>
            <a:off x="225287" y="1731960"/>
            <a:ext cx="14299095" cy="5730246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" name="Google Shape;584;p33">
            <a:extLst>
              <a:ext uri="{FF2B5EF4-FFF2-40B4-BE49-F238E27FC236}">
                <a16:creationId xmlns:a16="http://schemas.microsoft.com/office/drawing/2014/main" xmlns="" id="{A49FCA15-8F9B-F84B-9669-3555083558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2740" y="1205223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85;p33">
            <a:extLst>
              <a:ext uri="{FF2B5EF4-FFF2-40B4-BE49-F238E27FC236}">
                <a16:creationId xmlns:a16="http://schemas.microsoft.com/office/drawing/2014/main" xmlns="" id="{5CE46673-7542-CF46-88A5-369EDF144458}"/>
              </a:ext>
            </a:extLst>
          </p:cNvPr>
          <p:cNvSpPr txBox="1"/>
          <p:nvPr/>
        </p:nvSpPr>
        <p:spPr>
          <a:xfrm>
            <a:off x="1542553" y="1562040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580;p33">
            <a:extLst>
              <a:ext uri="{FF2B5EF4-FFF2-40B4-BE49-F238E27FC236}">
                <a16:creationId xmlns:a16="http://schemas.microsoft.com/office/drawing/2014/main" xmlns="" id="{D4C6C83B-8038-AD49-85FA-782DBE772F00}"/>
              </a:ext>
            </a:extLst>
          </p:cNvPr>
          <p:cNvSpPr/>
          <p:nvPr/>
        </p:nvSpPr>
        <p:spPr>
          <a:xfrm>
            <a:off x="734493" y="2428617"/>
            <a:ext cx="13339316" cy="4767313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5" name="Google Shape;213;p22">
            <a:extLst>
              <a:ext uri="{FF2B5EF4-FFF2-40B4-BE49-F238E27FC236}">
                <a16:creationId xmlns:a16="http://schemas.microsoft.com/office/drawing/2014/main" xmlns="" id="{CC0EC546-DE06-E847-9220-A5ADE207F6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5723" y="2001988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585;p33">
            <a:extLst>
              <a:ext uri="{FF2B5EF4-FFF2-40B4-BE49-F238E27FC236}">
                <a16:creationId xmlns:a16="http://schemas.microsoft.com/office/drawing/2014/main" xmlns="" id="{76B875CE-48D6-754B-AA94-73A0A46F7397}"/>
              </a:ext>
            </a:extLst>
          </p:cNvPr>
          <p:cNvSpPr txBox="1"/>
          <p:nvPr/>
        </p:nvSpPr>
        <p:spPr>
          <a:xfrm>
            <a:off x="10373797" y="227769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F71395D9-533B-FD4F-A541-9F2FE878CB66}"/>
              </a:ext>
            </a:extLst>
          </p:cNvPr>
          <p:cNvSpPr/>
          <p:nvPr/>
        </p:nvSpPr>
        <p:spPr>
          <a:xfrm>
            <a:off x="11509144" y="4574766"/>
            <a:ext cx="2160104" cy="7951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Memory: 32GB</a:t>
            </a:r>
          </a:p>
        </p:txBody>
      </p:sp>
      <p:pic>
        <p:nvPicPr>
          <p:cNvPr id="42" name="Google Shape;598;p33">
            <a:extLst>
              <a:ext uri="{FF2B5EF4-FFF2-40B4-BE49-F238E27FC236}">
                <a16:creationId xmlns:a16="http://schemas.microsoft.com/office/drawing/2014/main" xmlns="" id="{2934465E-D577-0544-B5C3-37A6AA0FD8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888" y="298145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638;p35">
            <a:extLst>
              <a:ext uri="{FF2B5EF4-FFF2-40B4-BE49-F238E27FC236}">
                <a16:creationId xmlns:a16="http://schemas.microsoft.com/office/drawing/2014/main" xmlns="" id="{953447B1-43E2-0349-9EE7-B87ABC6A866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8948" y="30092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6BA386E6-2B06-3748-8C5C-848875EAAC69}"/>
              </a:ext>
            </a:extLst>
          </p:cNvPr>
          <p:cNvSpPr/>
          <p:nvPr/>
        </p:nvSpPr>
        <p:spPr>
          <a:xfrm>
            <a:off x="11509144" y="3571379"/>
            <a:ext cx="2160104" cy="7951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CPU: 8 </a:t>
            </a:r>
            <a:r>
              <a:rPr lang="en-US" dirty="0" err="1"/>
              <a:t>vcores</a:t>
            </a:r>
            <a:endParaRPr lang="en-US" dirty="0"/>
          </a:p>
          <a:p>
            <a:pPr algn="ctr"/>
            <a:r>
              <a:rPr lang="en-US" dirty="0"/>
              <a:t>(8000m)</a:t>
            </a:r>
          </a:p>
        </p:txBody>
      </p:sp>
      <p:sp>
        <p:nvSpPr>
          <p:cNvPr id="46" name="Google Shape;595;p33">
            <a:extLst>
              <a:ext uri="{FF2B5EF4-FFF2-40B4-BE49-F238E27FC236}">
                <a16:creationId xmlns:a16="http://schemas.microsoft.com/office/drawing/2014/main" xmlns="" id="{6A13BB83-5C18-4045-AA27-25D8006A719C}"/>
              </a:ext>
            </a:extLst>
          </p:cNvPr>
          <p:cNvSpPr/>
          <p:nvPr/>
        </p:nvSpPr>
        <p:spPr>
          <a:xfrm>
            <a:off x="1005840" y="2858957"/>
            <a:ext cx="8939075" cy="4121426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7" name="Google Shape;596;p33">
            <a:extLst>
              <a:ext uri="{FF2B5EF4-FFF2-40B4-BE49-F238E27FC236}">
                <a16:creationId xmlns:a16="http://schemas.microsoft.com/office/drawing/2014/main" xmlns="" id="{40BC4B99-A328-6740-A0C4-9E8F3D835432}"/>
              </a:ext>
            </a:extLst>
          </p:cNvPr>
          <p:cNvSpPr txBox="1"/>
          <p:nvPr/>
        </p:nvSpPr>
        <p:spPr>
          <a:xfrm>
            <a:off x="2355798" y="2671766"/>
            <a:ext cx="2384668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" name="Google Shape;612;p33">
            <a:extLst>
              <a:ext uri="{FF2B5EF4-FFF2-40B4-BE49-F238E27FC236}">
                <a16:creationId xmlns:a16="http://schemas.microsoft.com/office/drawing/2014/main" xmlns="" id="{C48D6529-B123-744E-9A29-E83701EFB0F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8702" y="2394074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95;p33">
            <a:extLst>
              <a:ext uri="{FF2B5EF4-FFF2-40B4-BE49-F238E27FC236}">
                <a16:creationId xmlns:a16="http://schemas.microsoft.com/office/drawing/2014/main" xmlns="" id="{88ABF880-5F5C-204C-8D65-52E2039E832A}"/>
              </a:ext>
            </a:extLst>
          </p:cNvPr>
          <p:cNvSpPr/>
          <p:nvPr/>
        </p:nvSpPr>
        <p:spPr>
          <a:xfrm>
            <a:off x="1385100" y="4044997"/>
            <a:ext cx="8222726" cy="2823704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6" name="Google Shape;595;p33">
            <a:extLst>
              <a:ext uri="{FF2B5EF4-FFF2-40B4-BE49-F238E27FC236}">
                <a16:creationId xmlns:a16="http://schemas.microsoft.com/office/drawing/2014/main" xmlns="" id="{1B6AF3EE-C3D9-3246-BEE5-A86E6BB42816}"/>
              </a:ext>
            </a:extLst>
          </p:cNvPr>
          <p:cNvSpPr/>
          <p:nvPr/>
        </p:nvSpPr>
        <p:spPr>
          <a:xfrm>
            <a:off x="1537501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E8227141-4BE2-004A-BFA5-D0FA418B1C00}"/>
              </a:ext>
            </a:extLst>
          </p:cNvPr>
          <p:cNvSpPr txBox="1"/>
          <p:nvPr/>
        </p:nvSpPr>
        <p:spPr>
          <a:xfrm>
            <a:off x="2330105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Container-1</a:t>
            </a:r>
          </a:p>
        </p:txBody>
      </p:sp>
      <p:sp>
        <p:nvSpPr>
          <p:cNvPr id="62" name="Google Shape;595;p33">
            <a:extLst>
              <a:ext uri="{FF2B5EF4-FFF2-40B4-BE49-F238E27FC236}">
                <a16:creationId xmlns:a16="http://schemas.microsoft.com/office/drawing/2014/main" xmlns="" id="{185B38A5-4A3F-0A41-AF77-1D86A62E081C}"/>
              </a:ext>
            </a:extLst>
          </p:cNvPr>
          <p:cNvSpPr/>
          <p:nvPr/>
        </p:nvSpPr>
        <p:spPr>
          <a:xfrm>
            <a:off x="5209108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C519C51-B6EA-9344-9CB4-D21CD591F96F}"/>
              </a:ext>
            </a:extLst>
          </p:cNvPr>
          <p:cNvSpPr txBox="1"/>
          <p:nvPr/>
        </p:nvSpPr>
        <p:spPr>
          <a:xfrm>
            <a:off x="6001712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Container-2</a:t>
            </a:r>
          </a:p>
        </p:txBody>
      </p:sp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xmlns="" id="{5CBA4556-264B-B94C-94A3-A2129C9BA0A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41061" y="35827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595;p33">
            <a:extLst>
              <a:ext uri="{FF2B5EF4-FFF2-40B4-BE49-F238E27FC236}">
                <a16:creationId xmlns:a16="http://schemas.microsoft.com/office/drawing/2014/main" xmlns="" id="{023F894B-85A3-374D-822C-486D3327ABEB}"/>
              </a:ext>
            </a:extLst>
          </p:cNvPr>
          <p:cNvSpPr/>
          <p:nvPr/>
        </p:nvSpPr>
        <p:spPr>
          <a:xfrm>
            <a:off x="1689901" y="4945070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766E0F00-B70B-8542-BBCF-636CCCBA4C16}"/>
              </a:ext>
            </a:extLst>
          </p:cNvPr>
          <p:cNvSpPr/>
          <p:nvPr/>
        </p:nvSpPr>
        <p:spPr>
          <a:xfrm>
            <a:off x="1779162" y="5127378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827AA5EE-CFEC-4B45-918C-449DD3770F05}"/>
              </a:ext>
            </a:extLst>
          </p:cNvPr>
          <p:cNvSpPr/>
          <p:nvPr/>
        </p:nvSpPr>
        <p:spPr>
          <a:xfrm>
            <a:off x="1779162" y="5592766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B6C8DF37-5773-6643-A99E-912431B98D36}"/>
              </a:ext>
            </a:extLst>
          </p:cNvPr>
          <p:cNvSpPr txBox="1"/>
          <p:nvPr/>
        </p:nvSpPr>
        <p:spPr>
          <a:xfrm>
            <a:off x="1911176" y="6136472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0" name="Google Shape;595;p33">
            <a:extLst>
              <a:ext uri="{FF2B5EF4-FFF2-40B4-BE49-F238E27FC236}">
                <a16:creationId xmlns:a16="http://schemas.microsoft.com/office/drawing/2014/main" xmlns="" id="{97C75EB0-03BB-6549-A461-617314242A89}"/>
              </a:ext>
            </a:extLst>
          </p:cNvPr>
          <p:cNvSpPr/>
          <p:nvPr/>
        </p:nvSpPr>
        <p:spPr>
          <a:xfrm>
            <a:off x="3325863" y="4953079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51B4D91C-57DA-F641-BCC0-2F6C58D202EA}"/>
              </a:ext>
            </a:extLst>
          </p:cNvPr>
          <p:cNvSpPr/>
          <p:nvPr/>
        </p:nvSpPr>
        <p:spPr>
          <a:xfrm>
            <a:off x="3415124" y="5135387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D6EBB8F0-3752-4D4A-BCA6-C38A772829E3}"/>
              </a:ext>
            </a:extLst>
          </p:cNvPr>
          <p:cNvSpPr/>
          <p:nvPr/>
        </p:nvSpPr>
        <p:spPr>
          <a:xfrm>
            <a:off x="3415124" y="5600775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49053689-4D47-D547-87B1-C7F3882DB645}"/>
              </a:ext>
            </a:extLst>
          </p:cNvPr>
          <p:cNvSpPr txBox="1"/>
          <p:nvPr/>
        </p:nvSpPr>
        <p:spPr>
          <a:xfrm>
            <a:off x="3678257" y="6159086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  <p:sp>
        <p:nvSpPr>
          <p:cNvPr id="74" name="Google Shape;595;p33">
            <a:extLst>
              <a:ext uri="{FF2B5EF4-FFF2-40B4-BE49-F238E27FC236}">
                <a16:creationId xmlns:a16="http://schemas.microsoft.com/office/drawing/2014/main" xmlns="" id="{794336F2-F818-B94F-93DA-0CECB6CF02AC}"/>
              </a:ext>
            </a:extLst>
          </p:cNvPr>
          <p:cNvSpPr/>
          <p:nvPr/>
        </p:nvSpPr>
        <p:spPr>
          <a:xfrm>
            <a:off x="5354072" y="4951866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D55175CA-2214-8F47-B376-9FBE6985231E}"/>
              </a:ext>
            </a:extLst>
          </p:cNvPr>
          <p:cNvSpPr/>
          <p:nvPr/>
        </p:nvSpPr>
        <p:spPr>
          <a:xfrm>
            <a:off x="5443333" y="5134174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C15484ED-9A38-D742-A07F-A3DE620F8652}"/>
              </a:ext>
            </a:extLst>
          </p:cNvPr>
          <p:cNvSpPr/>
          <p:nvPr/>
        </p:nvSpPr>
        <p:spPr>
          <a:xfrm>
            <a:off x="5443333" y="5599562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68971749-E493-4B45-894B-02CEC7F11AF1}"/>
              </a:ext>
            </a:extLst>
          </p:cNvPr>
          <p:cNvSpPr txBox="1"/>
          <p:nvPr/>
        </p:nvSpPr>
        <p:spPr>
          <a:xfrm>
            <a:off x="5575347" y="6143268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8" name="Google Shape;595;p33">
            <a:extLst>
              <a:ext uri="{FF2B5EF4-FFF2-40B4-BE49-F238E27FC236}">
                <a16:creationId xmlns:a16="http://schemas.microsoft.com/office/drawing/2014/main" xmlns="" id="{D2980041-5437-864F-BEA9-296626FE5D8A}"/>
              </a:ext>
            </a:extLst>
          </p:cNvPr>
          <p:cNvSpPr/>
          <p:nvPr/>
        </p:nvSpPr>
        <p:spPr>
          <a:xfrm>
            <a:off x="6990034" y="4959875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0A43EFCB-5714-EF4C-9303-846937649F53}"/>
              </a:ext>
            </a:extLst>
          </p:cNvPr>
          <p:cNvSpPr/>
          <p:nvPr/>
        </p:nvSpPr>
        <p:spPr>
          <a:xfrm>
            <a:off x="7079295" y="5142183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ABF377A8-3744-4C43-8B48-E0D7EDFFFECB}"/>
              </a:ext>
            </a:extLst>
          </p:cNvPr>
          <p:cNvSpPr/>
          <p:nvPr/>
        </p:nvSpPr>
        <p:spPr>
          <a:xfrm>
            <a:off x="7079295" y="5607571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70E456E4-CB66-2749-B636-A47D0B2803CE}"/>
              </a:ext>
            </a:extLst>
          </p:cNvPr>
          <p:cNvSpPr txBox="1"/>
          <p:nvPr/>
        </p:nvSpPr>
        <p:spPr>
          <a:xfrm>
            <a:off x="7342428" y="616588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6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4" grpId="0" animBg="1"/>
      <p:bldP spid="36" grpId="0" animBg="1"/>
      <p:bldP spid="38" grpId="0" animBg="1"/>
      <p:bldP spid="45" grpId="0" animBg="1"/>
      <p:bldP spid="46" grpId="0" animBg="1"/>
      <p:bldP spid="47" grpId="0" animBg="1"/>
      <p:bldP spid="50" grpId="0" animBg="1"/>
      <p:bldP spid="56" grpId="0" animBg="1"/>
      <p:bldP spid="57" grpId="0"/>
      <p:bldP spid="62" grpId="0" animBg="1"/>
      <p:bldP spid="63" grpId="0"/>
      <p:bldP spid="65" grpId="0" animBg="1"/>
      <p:bldP spid="67" grpId="0" animBg="1"/>
      <p:bldP spid="68" grpId="0" animBg="1"/>
      <p:bldP spid="69" grpId="0"/>
      <p:bldP spid="70" grpId="0" animBg="1"/>
      <p:bldP spid="71" grpId="0" animBg="1"/>
      <p:bldP spid="72" grpId="0" animBg="1"/>
      <p:bldP spid="73" grpId="0"/>
      <p:bldP spid="74" grpId="0" animBg="1"/>
      <p:bldP spid="75" grpId="0" animBg="1"/>
      <p:bldP spid="76" grpId="0" animBg="1"/>
      <p:bldP spid="77" grpId="0"/>
      <p:bldP spid="78" grpId="0" animBg="1"/>
      <p:bldP spid="79" grpId="0" animBg="1"/>
      <p:bldP spid="80" grpId="0" animBg="1"/>
      <p:bldP spid="8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6ED4AC14-74B4-5744-9B0F-B5AADBD2A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62" y="84511"/>
            <a:ext cx="577965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FE1E658-31F3-2344-A800-83726588D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861" y="119032"/>
            <a:ext cx="5923723" cy="74127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3140E9D-1335-C144-B1A1-835FC237C138}"/>
              </a:ext>
            </a:extLst>
          </p:cNvPr>
          <p:cNvSpPr/>
          <p:nvPr/>
        </p:nvSpPr>
        <p:spPr>
          <a:xfrm>
            <a:off x="8468139" y="5406887"/>
            <a:ext cx="3816626" cy="2001079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xmlns="" id="{61A02CDD-4FAB-AD49-9F00-0C9579C22134}"/>
              </a:ext>
            </a:extLst>
          </p:cNvPr>
          <p:cNvSpPr/>
          <p:nvPr/>
        </p:nvSpPr>
        <p:spPr>
          <a:xfrm>
            <a:off x="636104" y="4982817"/>
            <a:ext cx="4810539" cy="1424609"/>
          </a:xfrm>
          <a:prstGeom prst="wedgeRectCallout">
            <a:avLst>
              <a:gd name="adj1" fmla="val 110296"/>
              <a:gd name="adj2" fmla="val 5031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have defined  Requests &amp; Limits for a specific container in a Deployment Manifest.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8857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826" y="247942"/>
            <a:ext cx="1498601" cy="79531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1802600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6" y="302524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Namespaces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23010025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3668408-C96E-414B-A306-7D2826DA2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01" y="1461658"/>
            <a:ext cx="7603904" cy="5590922"/>
          </a:xfrm>
        </p:spPr>
        <p:txBody>
          <a:bodyPr>
            <a:normAutofit fontScale="92500"/>
          </a:bodyPr>
          <a:lstStyle/>
          <a:p>
            <a:r>
              <a:rPr lang="en-US" dirty="0"/>
              <a:t>Namespaces are also called </a:t>
            </a:r>
            <a:r>
              <a:rPr lang="en-US" dirty="0">
                <a:solidFill>
                  <a:srgbClr val="0070C0"/>
                </a:solidFill>
              </a:rPr>
              <a:t>Virtual clusters </a:t>
            </a:r>
            <a:r>
              <a:rPr lang="en-US" dirty="0"/>
              <a:t>in our </a:t>
            </a:r>
            <a:r>
              <a:rPr lang="en-US" dirty="0">
                <a:solidFill>
                  <a:srgbClr val="0070C0"/>
                </a:solidFill>
              </a:rPr>
              <a:t>physical</a:t>
            </a:r>
            <a:r>
              <a:rPr lang="en-US" dirty="0"/>
              <a:t> k8s cluster</a:t>
            </a:r>
          </a:p>
          <a:p>
            <a:r>
              <a:rPr lang="en-US" dirty="0"/>
              <a:t>We use this in environments where we have  </a:t>
            </a:r>
            <a:r>
              <a:rPr lang="en-US" dirty="0">
                <a:solidFill>
                  <a:srgbClr val="0070C0"/>
                </a:solidFill>
              </a:rPr>
              <a:t>many users spread</a:t>
            </a:r>
            <a:r>
              <a:rPr lang="en-US" dirty="0"/>
              <a:t> across multiple teams or projects</a:t>
            </a:r>
          </a:p>
          <a:p>
            <a:r>
              <a:rPr lang="en-US" dirty="0"/>
              <a:t>Clusters with </a:t>
            </a:r>
            <a:r>
              <a:rPr lang="en-US" dirty="0">
                <a:solidFill>
                  <a:srgbClr val="0070C0"/>
                </a:solidFill>
              </a:rPr>
              <a:t>tens of users </a:t>
            </a:r>
            <a:r>
              <a:rPr lang="en-US" dirty="0"/>
              <a:t>ideally don’t need to use namespaces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rgbClr val="0070C0"/>
                </a:solidFill>
              </a:rPr>
              <a:t>isolation boundary </a:t>
            </a:r>
            <a:r>
              <a:rPr lang="en-US" dirty="0"/>
              <a:t>from other k8s objects</a:t>
            </a:r>
          </a:p>
          <a:p>
            <a:pPr lvl="1"/>
            <a:r>
              <a:rPr lang="en-US" dirty="0"/>
              <a:t>We can limit the resources like </a:t>
            </a:r>
            <a:r>
              <a:rPr lang="en-US" dirty="0">
                <a:solidFill>
                  <a:srgbClr val="0070C0"/>
                </a:solidFill>
              </a:rPr>
              <a:t>CPU, Memory </a:t>
            </a:r>
            <a:r>
              <a:rPr lang="en-US" dirty="0"/>
              <a:t>on per namespace basis (</a:t>
            </a:r>
            <a:r>
              <a:rPr lang="en-US" dirty="0">
                <a:solidFill>
                  <a:srgbClr val="0070C0"/>
                </a:solidFill>
              </a:rPr>
              <a:t>Resource Quota</a:t>
            </a:r>
            <a:r>
              <a:rPr lang="en-US" dirty="0"/>
              <a:t>).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7BAC614-2369-4446-B8DE-780E3360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6B09150-1CC2-2143-87B3-2D614B18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928" y="1640125"/>
            <a:ext cx="45847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7E5D167-3EA8-F94B-9911-81DE27F0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928" y="2263092"/>
            <a:ext cx="6527800" cy="233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1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211">
            <a:extLst>
              <a:ext uri="{FF2B5EF4-FFF2-40B4-BE49-F238E27FC236}">
                <a16:creationId xmlns:a16="http://schemas.microsoft.com/office/drawing/2014/main" xmlns="" id="{958C8097-F721-4441-8F91-633114DA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743" y="-2615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3C11F724-06C4-C143-A304-16E11E142EFB}"/>
              </a:ext>
            </a:extLst>
          </p:cNvPr>
          <p:cNvSpPr txBox="1"/>
          <p:nvPr/>
        </p:nvSpPr>
        <p:spPr>
          <a:xfrm>
            <a:off x="7630213" y="7222365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63367FA3-2257-A04E-B32D-416BB3AF51F3}"/>
              </a:ext>
            </a:extLst>
          </p:cNvPr>
          <p:cNvSpPr/>
          <p:nvPr/>
        </p:nvSpPr>
        <p:spPr>
          <a:xfrm>
            <a:off x="616449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2F769949-492A-A24F-86CF-55A0E1E0280D}"/>
              </a:ext>
            </a:extLst>
          </p:cNvPr>
          <p:cNvSpPr/>
          <p:nvPr/>
        </p:nvSpPr>
        <p:spPr>
          <a:xfrm>
            <a:off x="854430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22D71CC8-698D-BD48-98F6-9B5781989D91}"/>
              </a:ext>
            </a:extLst>
          </p:cNvPr>
          <p:cNvSpPr/>
          <p:nvPr/>
        </p:nvSpPr>
        <p:spPr>
          <a:xfrm>
            <a:off x="1141979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8F30F3F9-92ED-4242-9C04-0268BDEC6945}"/>
              </a:ext>
            </a:extLst>
          </p:cNvPr>
          <p:cNvSpPr/>
          <p:nvPr/>
        </p:nvSpPr>
        <p:spPr>
          <a:xfrm>
            <a:off x="1400339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9B1F9E72-437E-B54A-A0FE-3C3FCC558CC3}"/>
              </a:ext>
            </a:extLst>
          </p:cNvPr>
          <p:cNvSpPr txBox="1"/>
          <p:nvPr/>
        </p:nvSpPr>
        <p:spPr>
          <a:xfrm>
            <a:off x="1858262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2C827583-7341-2D4D-A1AB-5792170BBD9E}"/>
              </a:ext>
            </a:extLst>
          </p:cNvPr>
          <p:cNvGrpSpPr/>
          <p:nvPr/>
        </p:nvGrpSpPr>
        <p:grpSpPr>
          <a:xfrm>
            <a:off x="1651260" y="2364309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xmlns="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xmlns="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C4A210CB-7B8B-7840-8FC6-263DA80E1C37}"/>
              </a:ext>
            </a:extLst>
          </p:cNvPr>
          <p:cNvSpPr txBox="1"/>
          <p:nvPr/>
        </p:nvSpPr>
        <p:spPr>
          <a:xfrm>
            <a:off x="1602728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7378A098-4347-474E-A82D-F884FB0C32B1}"/>
              </a:ext>
            </a:extLst>
          </p:cNvPr>
          <p:cNvSpPr txBox="1"/>
          <p:nvPr/>
        </p:nvSpPr>
        <p:spPr>
          <a:xfrm>
            <a:off x="1498151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71653A20-B000-7045-A81B-E970A98E0176}"/>
              </a:ext>
            </a:extLst>
          </p:cNvPr>
          <p:cNvSpPr/>
          <p:nvPr/>
        </p:nvSpPr>
        <p:spPr>
          <a:xfrm>
            <a:off x="854427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B3C713E2-8FD7-794C-8338-34283B098CB8}"/>
              </a:ext>
            </a:extLst>
          </p:cNvPr>
          <p:cNvSpPr/>
          <p:nvPr/>
        </p:nvSpPr>
        <p:spPr>
          <a:xfrm>
            <a:off x="1141976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E4152F6C-4991-4C4B-8C9C-AF67633EA8F9}"/>
              </a:ext>
            </a:extLst>
          </p:cNvPr>
          <p:cNvSpPr/>
          <p:nvPr/>
        </p:nvSpPr>
        <p:spPr>
          <a:xfrm>
            <a:off x="1400336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ABCA8BC2-B17B-A34E-8163-91C65C41177E}"/>
              </a:ext>
            </a:extLst>
          </p:cNvPr>
          <p:cNvSpPr txBox="1"/>
          <p:nvPr/>
        </p:nvSpPr>
        <p:spPr>
          <a:xfrm>
            <a:off x="1858259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8F11C5C8-7908-5D43-B81B-04ABDABB2201}"/>
              </a:ext>
            </a:extLst>
          </p:cNvPr>
          <p:cNvGrpSpPr/>
          <p:nvPr/>
        </p:nvGrpSpPr>
        <p:grpSpPr>
          <a:xfrm>
            <a:off x="1651257" y="4890974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xmlns="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xmlns="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D33C04DB-5C85-3745-8B66-4E0138FDBF68}"/>
              </a:ext>
            </a:extLst>
          </p:cNvPr>
          <p:cNvSpPr txBox="1"/>
          <p:nvPr/>
        </p:nvSpPr>
        <p:spPr>
          <a:xfrm>
            <a:off x="1602725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xmlns="" id="{5AD5B011-08F1-CD4F-829E-A192F096D437}"/>
              </a:ext>
            </a:extLst>
          </p:cNvPr>
          <p:cNvSpPr/>
          <p:nvPr/>
        </p:nvSpPr>
        <p:spPr>
          <a:xfrm>
            <a:off x="854428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3CAF0A59-ADD1-A540-9283-880EBEEFF8F3}"/>
              </a:ext>
            </a:extLst>
          </p:cNvPr>
          <p:cNvSpPr/>
          <p:nvPr/>
        </p:nvSpPr>
        <p:spPr>
          <a:xfrm>
            <a:off x="854428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FD14DA85-B558-E54A-8504-56E3B88F5AA4}"/>
              </a:ext>
            </a:extLst>
          </p:cNvPr>
          <p:cNvSpPr txBox="1"/>
          <p:nvPr/>
        </p:nvSpPr>
        <p:spPr>
          <a:xfrm>
            <a:off x="1452627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xmlns="" id="{5B62C387-FFDA-F744-9A05-EA8D8F038AA6}"/>
              </a:ext>
            </a:extLst>
          </p:cNvPr>
          <p:cNvSpPr txBox="1"/>
          <p:nvPr/>
        </p:nvSpPr>
        <p:spPr>
          <a:xfrm>
            <a:off x="911233" y="6461536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52963084-DAA2-AF44-BA47-EB468D228EA3}"/>
              </a:ext>
            </a:extLst>
          </p:cNvPr>
          <p:cNvSpPr/>
          <p:nvPr/>
        </p:nvSpPr>
        <p:spPr>
          <a:xfrm>
            <a:off x="401682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xmlns="" id="{42404A0C-5F18-AF47-BE8F-380BBC4F1350}"/>
              </a:ext>
            </a:extLst>
          </p:cNvPr>
          <p:cNvSpPr/>
          <p:nvPr/>
        </p:nvSpPr>
        <p:spPr>
          <a:xfrm>
            <a:off x="425480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xmlns="" id="{25A3B745-6F5F-204E-AE1F-5458170B0204}"/>
              </a:ext>
            </a:extLst>
          </p:cNvPr>
          <p:cNvSpPr/>
          <p:nvPr/>
        </p:nvSpPr>
        <p:spPr>
          <a:xfrm>
            <a:off x="454235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xmlns="" id="{36E2059B-63A5-8E43-AF77-A7704CC168A3}"/>
              </a:ext>
            </a:extLst>
          </p:cNvPr>
          <p:cNvSpPr/>
          <p:nvPr/>
        </p:nvSpPr>
        <p:spPr>
          <a:xfrm>
            <a:off x="480071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81F46C5A-F003-6148-93BC-7464AC754642}"/>
              </a:ext>
            </a:extLst>
          </p:cNvPr>
          <p:cNvSpPr txBox="1"/>
          <p:nvPr/>
        </p:nvSpPr>
        <p:spPr>
          <a:xfrm>
            <a:off x="525863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91CE613B-4020-1B47-A924-47B8D772CF2B}"/>
              </a:ext>
            </a:extLst>
          </p:cNvPr>
          <p:cNvGrpSpPr/>
          <p:nvPr/>
        </p:nvGrpSpPr>
        <p:grpSpPr>
          <a:xfrm>
            <a:off x="5051631" y="2364309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xmlns="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1928D85E-DDCB-1E4E-ADC9-3F86C13E9CBF}"/>
              </a:ext>
            </a:extLst>
          </p:cNvPr>
          <p:cNvSpPr txBox="1"/>
          <p:nvPr/>
        </p:nvSpPr>
        <p:spPr>
          <a:xfrm>
            <a:off x="500309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56CF8D6B-EA8B-8A49-BD7C-49F49DE7B699}"/>
              </a:ext>
            </a:extLst>
          </p:cNvPr>
          <p:cNvSpPr txBox="1"/>
          <p:nvPr/>
        </p:nvSpPr>
        <p:spPr>
          <a:xfrm>
            <a:off x="489852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xmlns="" id="{A2F9115C-C6B8-E34F-93CA-126069BE8E21}"/>
              </a:ext>
            </a:extLst>
          </p:cNvPr>
          <p:cNvSpPr/>
          <p:nvPr/>
        </p:nvSpPr>
        <p:spPr>
          <a:xfrm>
            <a:off x="425479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xmlns="" id="{B280536B-F5B4-A049-853F-9583103F32B7}"/>
              </a:ext>
            </a:extLst>
          </p:cNvPr>
          <p:cNvSpPr/>
          <p:nvPr/>
        </p:nvSpPr>
        <p:spPr>
          <a:xfrm>
            <a:off x="454234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xmlns="" id="{A168C722-0C66-6D4B-9D6D-199C9B6B0FAE}"/>
              </a:ext>
            </a:extLst>
          </p:cNvPr>
          <p:cNvSpPr/>
          <p:nvPr/>
        </p:nvSpPr>
        <p:spPr>
          <a:xfrm>
            <a:off x="480070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EE8798CF-83D7-A947-BCB0-DDBCC8684DE0}"/>
              </a:ext>
            </a:extLst>
          </p:cNvPr>
          <p:cNvSpPr txBox="1"/>
          <p:nvPr/>
        </p:nvSpPr>
        <p:spPr>
          <a:xfrm>
            <a:off x="525863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80F11911-F9D7-4C4C-BBB3-2343504928EA}"/>
              </a:ext>
            </a:extLst>
          </p:cNvPr>
          <p:cNvGrpSpPr/>
          <p:nvPr/>
        </p:nvGrpSpPr>
        <p:grpSpPr>
          <a:xfrm>
            <a:off x="5051628" y="4890974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xmlns="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xmlns="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xmlns="" id="{040FB039-2FD4-364A-AA81-9C2A10F288BF}"/>
              </a:ext>
            </a:extLst>
          </p:cNvPr>
          <p:cNvSpPr txBox="1"/>
          <p:nvPr/>
        </p:nvSpPr>
        <p:spPr>
          <a:xfrm>
            <a:off x="500309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xmlns="" id="{39484FFF-FE76-A146-A59F-6A29A88D4EE9}"/>
              </a:ext>
            </a:extLst>
          </p:cNvPr>
          <p:cNvSpPr/>
          <p:nvPr/>
        </p:nvSpPr>
        <p:spPr>
          <a:xfrm>
            <a:off x="425479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xmlns="" id="{FB8DE849-81AE-1149-A8D4-9237892C8F32}"/>
              </a:ext>
            </a:extLst>
          </p:cNvPr>
          <p:cNvSpPr/>
          <p:nvPr/>
        </p:nvSpPr>
        <p:spPr>
          <a:xfrm>
            <a:off x="425479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6C655EAE-5426-7E4C-815B-9F6D9AEA6580}"/>
              </a:ext>
            </a:extLst>
          </p:cNvPr>
          <p:cNvSpPr txBox="1"/>
          <p:nvPr/>
        </p:nvSpPr>
        <p:spPr>
          <a:xfrm>
            <a:off x="485299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xmlns="" id="{903170AF-C20A-294D-A243-E882F4E7B78E}"/>
              </a:ext>
            </a:extLst>
          </p:cNvPr>
          <p:cNvSpPr txBox="1"/>
          <p:nvPr/>
        </p:nvSpPr>
        <p:spPr>
          <a:xfrm>
            <a:off x="4486322" y="6449954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xmlns="" id="{A7A6D752-B66C-BE40-BA3B-7DB588A44011}"/>
              </a:ext>
            </a:extLst>
          </p:cNvPr>
          <p:cNvSpPr/>
          <p:nvPr/>
        </p:nvSpPr>
        <p:spPr>
          <a:xfrm>
            <a:off x="739514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xmlns="" id="{CB0469C6-FDA8-3B49-99B7-2A8E5432AC65}"/>
              </a:ext>
            </a:extLst>
          </p:cNvPr>
          <p:cNvSpPr/>
          <p:nvPr/>
        </p:nvSpPr>
        <p:spPr>
          <a:xfrm>
            <a:off x="763312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xmlns="" id="{90C62206-3E51-9F4C-96D2-13F49EA8ED8B}"/>
              </a:ext>
            </a:extLst>
          </p:cNvPr>
          <p:cNvSpPr/>
          <p:nvPr/>
        </p:nvSpPr>
        <p:spPr>
          <a:xfrm>
            <a:off x="792067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xmlns="" id="{D7EE3809-2CF2-AC48-B9D5-A6DD0B821BFE}"/>
              </a:ext>
            </a:extLst>
          </p:cNvPr>
          <p:cNvSpPr/>
          <p:nvPr/>
        </p:nvSpPr>
        <p:spPr>
          <a:xfrm>
            <a:off x="817903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xmlns="" id="{846A724F-D1D9-FF4E-9E48-B2F063F4E5D4}"/>
              </a:ext>
            </a:extLst>
          </p:cNvPr>
          <p:cNvSpPr txBox="1"/>
          <p:nvPr/>
        </p:nvSpPr>
        <p:spPr>
          <a:xfrm>
            <a:off x="863695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xmlns="" id="{39B0FDEE-1AF0-FA4F-8BAE-ADFE1873C8E2}"/>
              </a:ext>
            </a:extLst>
          </p:cNvPr>
          <p:cNvGrpSpPr/>
          <p:nvPr/>
        </p:nvGrpSpPr>
        <p:grpSpPr>
          <a:xfrm>
            <a:off x="8429951" y="2364309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xmlns="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xmlns="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xmlns="" id="{46A6F12F-1715-C74E-ABC1-6192FC90CF6A}"/>
              </a:ext>
            </a:extLst>
          </p:cNvPr>
          <p:cNvSpPr txBox="1"/>
          <p:nvPr/>
        </p:nvSpPr>
        <p:spPr>
          <a:xfrm>
            <a:off x="838141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xmlns="" id="{5904474C-3D74-1C43-ABA5-54B99AC5102F}"/>
              </a:ext>
            </a:extLst>
          </p:cNvPr>
          <p:cNvSpPr txBox="1"/>
          <p:nvPr/>
        </p:nvSpPr>
        <p:spPr>
          <a:xfrm>
            <a:off x="827684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xmlns="" id="{5EEFDF03-EB2B-A042-AEC5-6B605C7C516E}"/>
              </a:ext>
            </a:extLst>
          </p:cNvPr>
          <p:cNvSpPr/>
          <p:nvPr/>
        </p:nvSpPr>
        <p:spPr>
          <a:xfrm>
            <a:off x="763311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xmlns="" id="{DE069CD6-17D6-B140-BB47-1EE89E6249DE}"/>
              </a:ext>
            </a:extLst>
          </p:cNvPr>
          <p:cNvSpPr/>
          <p:nvPr/>
        </p:nvSpPr>
        <p:spPr>
          <a:xfrm>
            <a:off x="792066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xmlns="" id="{7131F77A-D5CE-5245-B31A-C8B0C10F1CC9}"/>
              </a:ext>
            </a:extLst>
          </p:cNvPr>
          <p:cNvSpPr/>
          <p:nvPr/>
        </p:nvSpPr>
        <p:spPr>
          <a:xfrm>
            <a:off x="817902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xmlns="" id="{D4F1728A-230F-9240-B749-98C3778CD0BF}"/>
              </a:ext>
            </a:extLst>
          </p:cNvPr>
          <p:cNvSpPr txBox="1"/>
          <p:nvPr/>
        </p:nvSpPr>
        <p:spPr>
          <a:xfrm>
            <a:off x="863695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xmlns="" id="{996F5802-44FB-BA46-B299-A5AF0083CA80}"/>
              </a:ext>
            </a:extLst>
          </p:cNvPr>
          <p:cNvGrpSpPr/>
          <p:nvPr/>
        </p:nvGrpSpPr>
        <p:grpSpPr>
          <a:xfrm>
            <a:off x="8429948" y="4890974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xmlns="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xmlns="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xmlns="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xmlns="" id="{198FF44F-272D-4642-8B22-893F5560FD94}"/>
              </a:ext>
            </a:extLst>
          </p:cNvPr>
          <p:cNvSpPr txBox="1"/>
          <p:nvPr/>
        </p:nvSpPr>
        <p:spPr>
          <a:xfrm>
            <a:off x="838141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xmlns="" id="{5812F095-9218-7A4C-ABC3-DDC134CF604C}"/>
              </a:ext>
            </a:extLst>
          </p:cNvPr>
          <p:cNvSpPr/>
          <p:nvPr/>
        </p:nvSpPr>
        <p:spPr>
          <a:xfrm>
            <a:off x="763311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xmlns="" id="{AC65B020-9604-734E-AB3D-D5DDC49F8BEE}"/>
              </a:ext>
            </a:extLst>
          </p:cNvPr>
          <p:cNvSpPr/>
          <p:nvPr/>
        </p:nvSpPr>
        <p:spPr>
          <a:xfrm>
            <a:off x="763311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xmlns="" id="{2868815F-82EE-1846-826E-B811DA7DD73A}"/>
              </a:ext>
            </a:extLst>
          </p:cNvPr>
          <p:cNvSpPr txBox="1"/>
          <p:nvPr/>
        </p:nvSpPr>
        <p:spPr>
          <a:xfrm>
            <a:off x="823131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xmlns="" id="{A5F00343-2CF9-694F-9EAD-47655753E5F5}"/>
              </a:ext>
            </a:extLst>
          </p:cNvPr>
          <p:cNvSpPr txBox="1"/>
          <p:nvPr/>
        </p:nvSpPr>
        <p:spPr>
          <a:xfrm>
            <a:off x="7773380" y="6459698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xmlns="" id="{40D27EB6-17E0-6549-8DC4-D38677FD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624" y="3561993"/>
            <a:ext cx="3854332" cy="1906332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xmlns="" id="{66893BEC-9043-1F47-8DB6-9ABEF308D95F}"/>
              </a:ext>
            </a:extLst>
          </p:cNvPr>
          <p:cNvSpPr txBox="1"/>
          <p:nvPr/>
        </p:nvSpPr>
        <p:spPr>
          <a:xfrm>
            <a:off x="10527045" y="2976455"/>
            <a:ext cx="4183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Declarative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D91F60E-997A-3C47-9496-BB3B2F7D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737" y="7008336"/>
            <a:ext cx="6007100" cy="5207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xmlns="" id="{589AF44A-0430-F14F-8D36-6C6898F2F376}"/>
              </a:ext>
            </a:extLst>
          </p:cNvPr>
          <p:cNvSpPr txBox="1"/>
          <p:nvPr/>
        </p:nvSpPr>
        <p:spPr>
          <a:xfrm>
            <a:off x="10527045" y="6418013"/>
            <a:ext cx="4134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Imperative</a:t>
            </a: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5361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215" grpId="0"/>
      <p:bldP spid="17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xmlns="" id="{95CE2182-33DC-F948-B18C-2CD81EA50376}"/>
              </a:ext>
            </a:extLst>
          </p:cNvPr>
          <p:cNvSpPr/>
          <p:nvPr/>
        </p:nvSpPr>
        <p:spPr>
          <a:xfrm>
            <a:off x="225287" y="1050849"/>
            <a:ext cx="14299095" cy="6411357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xmlns="" id="{6FB5A144-1B11-4049-8A84-1ECA0E9C40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xmlns="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xmlns="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552624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xmlns="" id="{09A34241-6121-B248-B0BD-083DDB7055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xmlns="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xmlns="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xmlns="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xmlns="" id="{183072E0-E306-3F42-A7C9-66A23748B2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xmlns="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xmlns="" id="{1011F795-19AB-0D4E-BC6B-DD08D42A4C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xmlns="" id="{A40D0219-CAD4-2E4B-8934-DB770048D5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xmlns="" id="{C709F0F7-8826-6348-91D3-D5C2FA8DD7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27" name="Google Shape;595;p33">
            <a:extLst>
              <a:ext uri="{FF2B5EF4-FFF2-40B4-BE49-F238E27FC236}">
                <a16:creationId xmlns:a16="http://schemas.microsoft.com/office/drawing/2014/main" xmlns="" id="{733B08FE-1F5E-2C4C-AEB0-927E7E199C03}"/>
              </a:ext>
            </a:extLst>
          </p:cNvPr>
          <p:cNvSpPr/>
          <p:nvPr/>
        </p:nvSpPr>
        <p:spPr>
          <a:xfrm>
            <a:off x="1201869" y="5048789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8" name="Google Shape;598;p33">
            <a:extLst>
              <a:ext uri="{FF2B5EF4-FFF2-40B4-BE49-F238E27FC236}">
                <a16:creationId xmlns:a16="http://schemas.microsoft.com/office/drawing/2014/main" xmlns="" id="{4314578A-F820-FD42-B2C4-426E5CD4BB6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51831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8;p35">
            <a:extLst>
              <a:ext uri="{FF2B5EF4-FFF2-40B4-BE49-F238E27FC236}">
                <a16:creationId xmlns:a16="http://schemas.microsoft.com/office/drawing/2014/main" xmlns="" id="{4DD95389-9B04-514D-9B78-85D08E9F6B5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517995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xmlns="" id="{9C195D52-06F3-9048-B654-CEDBEC75F60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5179958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9065E51-4B96-3648-A1BB-D0E5F87F01B1}"/>
              </a:ext>
            </a:extLst>
          </p:cNvPr>
          <p:cNvSpPr txBox="1"/>
          <p:nvPr/>
        </p:nvSpPr>
        <p:spPr>
          <a:xfrm>
            <a:off x="2653221" y="6139638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xmlns="" id="{5274BD1A-A758-1940-BBCE-2F3DA286C0E3}"/>
              </a:ext>
            </a:extLst>
          </p:cNvPr>
          <p:cNvSpPr/>
          <p:nvPr/>
        </p:nvSpPr>
        <p:spPr>
          <a:xfrm>
            <a:off x="5521593" y="2594587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xmlns="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xmlns="" id="{8B75B9AB-BE5A-3749-849F-08A4EE2F61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xmlns="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xmlns="" id="{B6020C98-DBD0-B24B-99B9-07D0CD4D28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xmlns="" id="{6A04F416-647D-BD45-8623-C686663E41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xmlns="" id="{D8457349-CB0B-0345-AF7F-DDF93D514A8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0" name="Google Shape;595;p33">
            <a:extLst>
              <a:ext uri="{FF2B5EF4-FFF2-40B4-BE49-F238E27FC236}">
                <a16:creationId xmlns:a16="http://schemas.microsoft.com/office/drawing/2014/main" xmlns="" id="{1A070D0E-8280-4E43-B943-1A48E5BC28A7}"/>
              </a:ext>
            </a:extLst>
          </p:cNvPr>
          <p:cNvSpPr/>
          <p:nvPr/>
        </p:nvSpPr>
        <p:spPr>
          <a:xfrm>
            <a:off x="5717621" y="509317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1" name="Google Shape;598;p33">
            <a:extLst>
              <a:ext uri="{FF2B5EF4-FFF2-40B4-BE49-F238E27FC236}">
                <a16:creationId xmlns:a16="http://schemas.microsoft.com/office/drawing/2014/main" xmlns="" id="{B155739F-C4D1-B84B-8D25-4CCC4809D6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522750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638;p35">
            <a:extLst>
              <a:ext uri="{FF2B5EF4-FFF2-40B4-BE49-F238E27FC236}">
                <a16:creationId xmlns:a16="http://schemas.microsoft.com/office/drawing/2014/main" xmlns="" id="{55426F30-50AD-7246-BBF0-0CCCD4A4C0F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522434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637;p35">
            <a:extLst>
              <a:ext uri="{FF2B5EF4-FFF2-40B4-BE49-F238E27FC236}">
                <a16:creationId xmlns:a16="http://schemas.microsoft.com/office/drawing/2014/main" xmlns="" id="{D8617C43-1909-814C-9756-5AA39A2D52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52243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A46C58BB-31F6-A749-B2B5-81DF5035311E}"/>
              </a:ext>
            </a:extLst>
          </p:cNvPr>
          <p:cNvSpPr txBox="1"/>
          <p:nvPr/>
        </p:nvSpPr>
        <p:spPr>
          <a:xfrm>
            <a:off x="7168973" y="6184020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xmlns="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xmlns="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xmlns="" id="{FD35C253-35F5-684F-BAC3-F153DF9069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xmlns="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xmlns="" id="{83350F9C-3EAF-E748-8996-5E6AA607F1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xmlns="" id="{263AD822-C57F-0949-9617-D9A3D8F201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xmlns="" id="{F9924EB0-6A4F-354E-BA76-BFF63DC557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53" name="Google Shape;595;p33">
            <a:extLst>
              <a:ext uri="{FF2B5EF4-FFF2-40B4-BE49-F238E27FC236}">
                <a16:creationId xmlns:a16="http://schemas.microsoft.com/office/drawing/2014/main" xmlns="" id="{D48214E6-B7D7-A544-9A51-D57D6255B276}"/>
              </a:ext>
            </a:extLst>
          </p:cNvPr>
          <p:cNvSpPr/>
          <p:nvPr/>
        </p:nvSpPr>
        <p:spPr>
          <a:xfrm>
            <a:off x="10041281" y="5103145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54" name="Google Shape;598;p33">
            <a:extLst>
              <a:ext uri="{FF2B5EF4-FFF2-40B4-BE49-F238E27FC236}">
                <a16:creationId xmlns:a16="http://schemas.microsoft.com/office/drawing/2014/main" xmlns="" id="{E8B08B4B-300F-EB42-A733-593F5602612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523747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38;p35">
            <a:extLst>
              <a:ext uri="{FF2B5EF4-FFF2-40B4-BE49-F238E27FC236}">
                <a16:creationId xmlns:a16="http://schemas.microsoft.com/office/drawing/2014/main" xmlns="" id="{332F50A2-9E29-634E-88E3-694CB0F2390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523431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xmlns="" id="{F2CB99EE-5F3C-BC4A-A24E-D533AB0A2E7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523431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F9EDF3-2E85-7E42-83C6-030EFA9E7A6E}"/>
              </a:ext>
            </a:extLst>
          </p:cNvPr>
          <p:cNvSpPr txBox="1"/>
          <p:nvPr/>
        </p:nvSpPr>
        <p:spPr>
          <a:xfrm>
            <a:off x="11492633" y="6193994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6804" y="156822"/>
            <a:ext cx="1498601" cy="79531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96464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22" grpId="0" animBg="1"/>
      <p:bldP spid="26" grpId="0"/>
      <p:bldP spid="27" grpId="0" animBg="1"/>
      <p:bldP spid="31" grpId="0"/>
      <p:bldP spid="32" grpId="0" animBg="1"/>
      <p:bldP spid="33" grpId="0" animBg="1"/>
      <p:bldP spid="35" grpId="0" animBg="1"/>
      <p:bldP spid="39" grpId="0"/>
      <p:bldP spid="40" grpId="0" animBg="1"/>
      <p:bldP spid="44" grpId="0"/>
      <p:bldP spid="45" grpId="0" animBg="1"/>
      <p:bldP spid="46" grpId="0" animBg="1"/>
      <p:bldP spid="48" grpId="0" animBg="1"/>
      <p:bldP spid="52" grpId="0"/>
      <p:bldP spid="53" grpId="0" animBg="1"/>
      <p:bldP spid="5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 &amp; DNS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xmlns="" id="{95CE2182-33DC-F948-B18C-2CD81EA50376}"/>
              </a:ext>
            </a:extLst>
          </p:cNvPr>
          <p:cNvSpPr/>
          <p:nvPr/>
        </p:nvSpPr>
        <p:spPr>
          <a:xfrm>
            <a:off x="225287" y="1050850"/>
            <a:ext cx="14299095" cy="567898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xmlns="" id="{6FB5A144-1B11-4049-8A84-1ECA0E9C40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xmlns="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xmlns="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4823874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xmlns="" id="{09A34241-6121-B248-B0BD-083DDB7055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xmlns="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xmlns="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3604509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xmlns="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xmlns="" id="{183072E0-E306-3F42-A7C9-66A23748B2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xmlns="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xmlns="" id="{1011F795-19AB-0D4E-BC6B-DD08D42A4C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xmlns="" id="{A40D0219-CAD4-2E4B-8934-DB770048D5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xmlns="" id="{C709F0F7-8826-6348-91D3-D5C2FA8DD7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xmlns="" id="{5274BD1A-A758-1940-BBCE-2F3DA286C0E3}"/>
              </a:ext>
            </a:extLst>
          </p:cNvPr>
          <p:cNvSpPr/>
          <p:nvPr/>
        </p:nvSpPr>
        <p:spPr>
          <a:xfrm>
            <a:off x="5521593" y="2594588"/>
            <a:ext cx="4082994" cy="360451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xmlns="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xmlns="" id="{8B75B9AB-BE5A-3749-849F-08A4EE2F61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xmlns="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xmlns="" id="{B6020C98-DBD0-B24B-99B9-07D0CD4D28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xmlns="" id="{6A04F416-647D-BD45-8623-C686663E41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xmlns="" id="{D8457349-CB0B-0345-AF7F-DDF93D514A8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xmlns="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3594537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xmlns="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xmlns="" id="{FD35C253-35F5-684F-BAC3-F153DF9069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xmlns="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xmlns="" id="{83350F9C-3EAF-E748-8996-5E6AA607F1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xmlns="" id="{263AD822-C57F-0949-9617-D9A3D8F201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xmlns="" id="{F9924EB0-6A4F-354E-BA76-BFF63DC557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548D75C7-4F71-7943-9AF9-56A81277B644}"/>
              </a:ext>
            </a:extLst>
          </p:cNvPr>
          <p:cNvSpPr/>
          <p:nvPr/>
        </p:nvSpPr>
        <p:spPr>
          <a:xfrm>
            <a:off x="3963271" y="6927326"/>
            <a:ext cx="7275444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&lt;service-name&gt;.&lt;namespace-name&gt;.</a:t>
            </a:r>
            <a:r>
              <a:rPr lang="en-IN" dirty="0" err="1"/>
              <a:t>svc.cluster.local</a:t>
            </a:r>
            <a:endParaRPr lang="en-US" dirty="0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xmlns="" id="{9BA62215-6196-C643-BFDB-1B4E9CB5519F}"/>
              </a:ext>
            </a:extLst>
          </p:cNvPr>
          <p:cNvSpPr/>
          <p:nvPr/>
        </p:nvSpPr>
        <p:spPr>
          <a:xfrm>
            <a:off x="1126559" y="516806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default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xmlns="" id="{45FECA1E-CDB1-854C-84A8-7F4214DE1C2B}"/>
              </a:ext>
            </a:extLst>
          </p:cNvPr>
          <p:cNvSpPr/>
          <p:nvPr/>
        </p:nvSpPr>
        <p:spPr>
          <a:xfrm>
            <a:off x="5717621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dev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xmlns="" id="{D7E7B62B-D1BD-6844-8C7A-378F0465FDD6}"/>
              </a:ext>
            </a:extLst>
          </p:cNvPr>
          <p:cNvSpPr/>
          <p:nvPr/>
        </p:nvSpPr>
        <p:spPr>
          <a:xfrm>
            <a:off x="10055486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qa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402454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22" grpId="0" animBg="1"/>
      <p:bldP spid="26" grpId="0"/>
      <p:bldP spid="32" grpId="0" animBg="1"/>
      <p:bldP spid="33" grpId="0" animBg="1"/>
      <p:bldP spid="35" grpId="0" animBg="1"/>
      <p:bldP spid="39" grpId="0"/>
      <p:bldP spid="45" grpId="0" animBg="1"/>
      <p:bldP spid="46" grpId="0" animBg="1"/>
      <p:bldP spid="48" grpId="0" animBg="1"/>
      <p:bldP spid="52" grpId="0"/>
      <p:bldP spid="3" grpId="0" animBg="1"/>
      <p:bldP spid="58" grpId="0" animBg="1"/>
      <p:bldP spid="59" grpId="0" animBg="1"/>
      <p:bldP spid="6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617" y="228749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Namespaces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Limit Range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32121725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B7C112-EC7E-F648-B960-B13086D7E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containers run with </a:t>
            </a:r>
            <a:r>
              <a:rPr lang="en-US" dirty="0">
                <a:solidFill>
                  <a:srgbClr val="0070C0"/>
                </a:solidFill>
              </a:rPr>
              <a:t>unbounded compute resources </a:t>
            </a:r>
            <a:r>
              <a:rPr lang="en-US" dirty="0"/>
              <a:t>on a Kubernetes cluster. </a:t>
            </a:r>
          </a:p>
          <a:p>
            <a:r>
              <a:rPr lang="en-US" dirty="0"/>
              <a:t>With resource quotas, </a:t>
            </a:r>
            <a:r>
              <a:rPr lang="en-US" dirty="0">
                <a:solidFill>
                  <a:srgbClr val="0070C0"/>
                </a:solidFill>
              </a:rPr>
              <a:t>cluster administrators can restrict </a:t>
            </a:r>
            <a:r>
              <a:rPr lang="en-US" dirty="0"/>
              <a:t>resource consumption and creation on a namespace basis. </a:t>
            </a:r>
          </a:p>
          <a:p>
            <a:r>
              <a:rPr lang="en-US" dirty="0"/>
              <a:t>Within a namespace, a Pod or Container can consume as much CPU and memory as defined by the </a:t>
            </a:r>
            <a:r>
              <a:rPr lang="en-US" dirty="0">
                <a:solidFill>
                  <a:srgbClr val="0070C0"/>
                </a:solidFill>
              </a:rPr>
              <a:t>namespace's resource quota</a:t>
            </a:r>
            <a:r>
              <a:rPr lang="en-US" dirty="0"/>
              <a:t>. </a:t>
            </a:r>
          </a:p>
          <a:p>
            <a:r>
              <a:rPr lang="en-US" dirty="0"/>
              <a:t>There is a </a:t>
            </a:r>
            <a:r>
              <a:rPr lang="en-US" dirty="0">
                <a:solidFill>
                  <a:srgbClr val="0070C0"/>
                </a:solidFill>
              </a:rPr>
              <a:t>concern that </a:t>
            </a:r>
            <a:r>
              <a:rPr lang="en-US" dirty="0"/>
              <a:t>one Pod or Container could monopolize all available resources. </a:t>
            </a:r>
          </a:p>
          <a:p>
            <a:r>
              <a:rPr lang="en-US" dirty="0"/>
              <a:t>A </a:t>
            </a:r>
            <a:r>
              <a:rPr lang="en-US" dirty="0" err="1">
                <a:solidFill>
                  <a:srgbClr val="FF0000"/>
                </a:solidFill>
              </a:rPr>
              <a:t>LimitRange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is a policy </a:t>
            </a:r>
            <a:r>
              <a:rPr lang="en-US" dirty="0"/>
              <a:t>to constrain resource allocations (to Pods or Containers) in a namespace.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D55067F-1C84-A640-9F91-30B37211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en-US" dirty="0">
                <a:solidFill>
                  <a:srgbClr val="00B050"/>
                </a:solidFill>
              </a:rPr>
              <a:t>Limit Range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357322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BBDC59-9C17-E942-8947-E99EC558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 </a:t>
            </a:r>
            <a:r>
              <a:rPr lang="en-IN" i="1" dirty="0" err="1">
                <a:solidFill>
                  <a:srgbClr val="0070C0"/>
                </a:solidFill>
              </a:rPr>
              <a:t>LimitRange</a:t>
            </a:r>
            <a:r>
              <a:rPr lang="en-IN" dirty="0"/>
              <a:t> provides constraints that can:</a:t>
            </a:r>
          </a:p>
          <a:p>
            <a:r>
              <a:rPr lang="en-IN" dirty="0"/>
              <a:t>Enforce </a:t>
            </a:r>
            <a:r>
              <a:rPr lang="en-IN" dirty="0">
                <a:solidFill>
                  <a:srgbClr val="0070C0"/>
                </a:solidFill>
              </a:rPr>
              <a:t>minimum and maximum compute resources </a:t>
            </a:r>
            <a:r>
              <a:rPr lang="en-IN" dirty="0"/>
              <a:t>usage per Pod or Container in a namespace.</a:t>
            </a:r>
          </a:p>
          <a:p>
            <a:r>
              <a:rPr lang="en-IN" dirty="0"/>
              <a:t>Enforce </a:t>
            </a:r>
            <a:r>
              <a:rPr lang="en-IN" dirty="0">
                <a:solidFill>
                  <a:srgbClr val="0070C0"/>
                </a:solidFill>
              </a:rPr>
              <a:t>minimum and maximum storage request per </a:t>
            </a:r>
            <a:r>
              <a:rPr lang="en-IN" dirty="0" err="1">
                <a:solidFill>
                  <a:srgbClr val="0070C0"/>
                </a:solidFill>
              </a:rPr>
              <a:t>PersistentVolumeClaim</a:t>
            </a:r>
            <a:r>
              <a:rPr lang="en-IN" dirty="0">
                <a:solidFill>
                  <a:srgbClr val="0070C0"/>
                </a:solidFill>
              </a:rPr>
              <a:t> </a:t>
            </a:r>
            <a:r>
              <a:rPr lang="en-IN" dirty="0"/>
              <a:t>in a namespace.</a:t>
            </a:r>
          </a:p>
          <a:p>
            <a:r>
              <a:rPr lang="en-IN" dirty="0"/>
              <a:t>Enforce a </a:t>
            </a:r>
            <a:r>
              <a:rPr lang="en-IN" dirty="0">
                <a:solidFill>
                  <a:srgbClr val="0070C0"/>
                </a:solidFill>
              </a:rPr>
              <a:t>ratio between request and limit for a resource </a:t>
            </a:r>
            <a:r>
              <a:rPr lang="en-IN" dirty="0"/>
              <a:t>in a namespace.</a:t>
            </a:r>
          </a:p>
          <a:p>
            <a:r>
              <a:rPr lang="en-IN" dirty="0"/>
              <a:t>Set </a:t>
            </a:r>
            <a:r>
              <a:rPr lang="en-IN" dirty="0">
                <a:solidFill>
                  <a:srgbClr val="0070C0"/>
                </a:solidFill>
              </a:rPr>
              <a:t>default request/limit for compute resources in a namespace </a:t>
            </a:r>
            <a:r>
              <a:rPr lang="en-IN" dirty="0"/>
              <a:t>and automatically </a:t>
            </a:r>
            <a:r>
              <a:rPr lang="en-IN" dirty="0">
                <a:solidFill>
                  <a:srgbClr val="0070C0"/>
                </a:solidFill>
              </a:rPr>
              <a:t>inject </a:t>
            </a:r>
            <a:r>
              <a:rPr lang="en-IN" dirty="0"/>
              <a:t>them to Containers at runtime.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A247A72B-4453-D34F-B75F-53C686B9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en-US" dirty="0">
                <a:solidFill>
                  <a:srgbClr val="00B050"/>
                </a:solidFill>
              </a:rPr>
              <a:t>Limit Range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8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 211">
            <a:extLst>
              <a:ext uri="{FF2B5EF4-FFF2-40B4-BE49-F238E27FC236}">
                <a16:creationId xmlns:a16="http://schemas.microsoft.com/office/drawing/2014/main" xmlns="" id="{B462FEC3-1406-B646-A155-48AA376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367" y="113046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3C11F724-06C4-C143-A304-16E11E142EFB}"/>
              </a:ext>
            </a:extLst>
          </p:cNvPr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63367FA3-2257-A04E-B32D-416BB3AF51F3}"/>
              </a:ext>
            </a:extLst>
          </p:cNvPr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2F769949-492A-A24F-86CF-55A0E1E0280D}"/>
              </a:ext>
            </a:extLst>
          </p:cNvPr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22D71CC8-698D-BD48-98F6-9B5781989D91}"/>
              </a:ext>
            </a:extLst>
          </p:cNvPr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8F30F3F9-92ED-4242-9C04-0268BDEC6945}"/>
              </a:ext>
            </a:extLst>
          </p:cNvPr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9B1F9E72-437E-B54A-A0FE-3C3FCC558CC3}"/>
              </a:ext>
            </a:extLst>
          </p:cNvPr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2C827583-7341-2D4D-A1AB-5792170BBD9E}"/>
              </a:ext>
            </a:extLst>
          </p:cNvPr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xmlns="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xmlns="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C4A210CB-7B8B-7840-8FC6-263DA80E1C37}"/>
              </a:ext>
            </a:extLst>
          </p:cNvPr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7378A098-4347-474E-A82D-F884FB0C32B1}"/>
              </a:ext>
            </a:extLst>
          </p:cNvPr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71653A20-B000-7045-A81B-E970A98E0176}"/>
              </a:ext>
            </a:extLst>
          </p:cNvPr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B3C713E2-8FD7-794C-8338-34283B098CB8}"/>
              </a:ext>
            </a:extLst>
          </p:cNvPr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E4152F6C-4991-4C4B-8C9C-AF67633EA8F9}"/>
              </a:ext>
            </a:extLst>
          </p:cNvPr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ABCA8BC2-B17B-A34E-8163-91C65C41177E}"/>
              </a:ext>
            </a:extLst>
          </p:cNvPr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8F11C5C8-7908-5D43-B81B-04ABDABB2201}"/>
              </a:ext>
            </a:extLst>
          </p:cNvPr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xmlns="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xmlns="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D33C04DB-5C85-3745-8B66-4E0138FDBF68}"/>
              </a:ext>
            </a:extLst>
          </p:cNvPr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xmlns="" id="{5AD5B011-08F1-CD4F-829E-A192F096D437}"/>
              </a:ext>
            </a:extLst>
          </p:cNvPr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3CAF0A59-ADD1-A540-9283-880EBEEFF8F3}"/>
              </a:ext>
            </a:extLst>
          </p:cNvPr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FD14DA85-B558-E54A-8504-56E3B88F5AA4}"/>
              </a:ext>
            </a:extLst>
          </p:cNvPr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xmlns="" id="{5B62C387-FFDA-F744-9A05-EA8D8F038AA6}"/>
              </a:ext>
            </a:extLst>
          </p:cNvPr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52963084-DAA2-AF44-BA47-EB468D228EA3}"/>
              </a:ext>
            </a:extLst>
          </p:cNvPr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xmlns="" id="{42404A0C-5F18-AF47-BE8F-380BBC4F1350}"/>
              </a:ext>
            </a:extLst>
          </p:cNvPr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xmlns="" id="{25A3B745-6F5F-204E-AE1F-5458170B0204}"/>
              </a:ext>
            </a:extLst>
          </p:cNvPr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xmlns="" id="{36E2059B-63A5-8E43-AF77-A7704CC168A3}"/>
              </a:ext>
            </a:extLst>
          </p:cNvPr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81F46C5A-F003-6148-93BC-7464AC754642}"/>
              </a:ext>
            </a:extLst>
          </p:cNvPr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91CE613B-4020-1B47-A924-47B8D772CF2B}"/>
              </a:ext>
            </a:extLst>
          </p:cNvPr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xmlns="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1928D85E-DDCB-1E4E-ADC9-3F86C13E9CBF}"/>
              </a:ext>
            </a:extLst>
          </p:cNvPr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56CF8D6B-EA8B-8A49-BD7C-49F49DE7B699}"/>
              </a:ext>
            </a:extLst>
          </p:cNvPr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xmlns="" id="{A2F9115C-C6B8-E34F-93CA-126069BE8E21}"/>
              </a:ext>
            </a:extLst>
          </p:cNvPr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xmlns="" id="{B280536B-F5B4-A049-853F-9583103F32B7}"/>
              </a:ext>
            </a:extLst>
          </p:cNvPr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xmlns="" id="{A168C722-0C66-6D4B-9D6D-199C9B6B0FAE}"/>
              </a:ext>
            </a:extLst>
          </p:cNvPr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EE8798CF-83D7-A947-BCB0-DDBCC8684DE0}"/>
              </a:ext>
            </a:extLst>
          </p:cNvPr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80F11911-F9D7-4C4C-BBB3-2343504928EA}"/>
              </a:ext>
            </a:extLst>
          </p:cNvPr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xmlns="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xmlns="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xmlns="" id="{040FB039-2FD4-364A-AA81-9C2A10F288BF}"/>
              </a:ext>
            </a:extLst>
          </p:cNvPr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xmlns="" id="{39484FFF-FE76-A146-A59F-6A29A88D4EE9}"/>
              </a:ext>
            </a:extLst>
          </p:cNvPr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xmlns="" id="{FB8DE849-81AE-1149-A8D4-9237892C8F32}"/>
              </a:ext>
            </a:extLst>
          </p:cNvPr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6C655EAE-5426-7E4C-815B-9F6D9AEA6580}"/>
              </a:ext>
            </a:extLst>
          </p:cNvPr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xmlns="" id="{903170AF-C20A-294D-A243-E882F4E7B78E}"/>
              </a:ext>
            </a:extLst>
          </p:cNvPr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xmlns="" id="{A7A6D752-B66C-BE40-BA3B-7DB588A44011}"/>
              </a:ext>
            </a:extLst>
          </p:cNvPr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xmlns="" id="{CB0469C6-FDA8-3B49-99B7-2A8E5432AC65}"/>
              </a:ext>
            </a:extLst>
          </p:cNvPr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xmlns="" id="{90C62206-3E51-9F4C-96D2-13F49EA8ED8B}"/>
              </a:ext>
            </a:extLst>
          </p:cNvPr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xmlns="" id="{D7EE3809-2CF2-AC48-B9D5-A6DD0B821BFE}"/>
              </a:ext>
            </a:extLst>
          </p:cNvPr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xmlns="" id="{846A724F-D1D9-FF4E-9E48-B2F063F4E5D4}"/>
              </a:ext>
            </a:extLst>
          </p:cNvPr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xmlns="" id="{39B0FDEE-1AF0-FA4F-8BAE-ADFE1873C8E2}"/>
              </a:ext>
            </a:extLst>
          </p:cNvPr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xmlns="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xmlns="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xmlns="" id="{46A6F12F-1715-C74E-ABC1-6192FC90CF6A}"/>
              </a:ext>
            </a:extLst>
          </p:cNvPr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xmlns="" id="{5904474C-3D74-1C43-ABA5-54B99AC5102F}"/>
              </a:ext>
            </a:extLst>
          </p:cNvPr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xmlns="" id="{5EEFDF03-EB2B-A042-AEC5-6B605C7C516E}"/>
              </a:ext>
            </a:extLst>
          </p:cNvPr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xmlns="" id="{DE069CD6-17D6-B140-BB47-1EE89E6249DE}"/>
              </a:ext>
            </a:extLst>
          </p:cNvPr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xmlns="" id="{7131F77A-D5CE-5245-B31A-C8B0C10F1CC9}"/>
              </a:ext>
            </a:extLst>
          </p:cNvPr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xmlns="" id="{D4F1728A-230F-9240-B749-98C3778CD0BF}"/>
              </a:ext>
            </a:extLst>
          </p:cNvPr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xmlns="" id="{996F5802-44FB-BA46-B299-A5AF0083CA80}"/>
              </a:ext>
            </a:extLst>
          </p:cNvPr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xmlns="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xmlns="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xmlns="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xmlns="" id="{198FF44F-272D-4642-8B22-893F5560FD94}"/>
              </a:ext>
            </a:extLst>
          </p:cNvPr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xmlns="" id="{5812F095-9218-7A4C-ABC3-DDC134CF604C}"/>
              </a:ext>
            </a:extLst>
          </p:cNvPr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xmlns="" id="{AC65B020-9604-734E-AB3D-D5DDC49F8BEE}"/>
              </a:ext>
            </a:extLst>
          </p:cNvPr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xmlns="" id="{2868815F-82EE-1846-826E-B811DA7DD73A}"/>
              </a:ext>
            </a:extLst>
          </p:cNvPr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xmlns="" id="{A5F00343-2CF9-694F-9EAD-47655753E5F5}"/>
              </a:ext>
            </a:extLst>
          </p:cNvPr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026ABE9-909E-824D-B466-8875BA801E11}"/>
              </a:ext>
            </a:extLst>
          </p:cNvPr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xmlns="" id="{85058EB8-F800-E44A-8A7B-2BFF788B066E}"/>
              </a:ext>
            </a:extLst>
          </p:cNvPr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xmlns="" id="{0D3F8E14-EDC9-D94A-8F0C-66458DA76AD8}"/>
              </a:ext>
            </a:extLst>
          </p:cNvPr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xmlns="" id="{76027C92-A69A-7146-9BF2-C08DA0AA8879}"/>
              </a:ext>
            </a:extLst>
          </p:cNvPr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xmlns="" id="{5805C109-9892-9644-907E-FCEAE7EE36D9}"/>
              </a:ext>
            </a:extLst>
          </p:cNvPr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xmlns="" id="{74CA248B-BBCF-7643-B3A8-1D6497B9D590}"/>
              </a:ext>
            </a:extLst>
          </p:cNvPr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xmlns="" id="{B2094D2B-4A90-AB42-92B3-28A46CB8E85D}"/>
              </a:ext>
            </a:extLst>
          </p:cNvPr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xmlns="" id="{EC9681B3-A16F-794A-8C07-3FD7D4EC660B}"/>
              </a:ext>
            </a:extLst>
          </p:cNvPr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xmlns="" id="{9E72A4BA-69C0-EB44-A6F8-BFD40A781827}"/>
              </a:ext>
            </a:extLst>
          </p:cNvPr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xmlns="" id="{152B168D-6E06-2440-B2A9-19060816552F}"/>
              </a:ext>
            </a:extLst>
          </p:cNvPr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xmlns="" id="{C0178AF6-7E1F-1F41-9CC7-7B0AAE11FEA4}"/>
              </a:ext>
            </a:extLst>
          </p:cNvPr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xmlns="" id="{1582323C-0682-7D4C-907A-50F426906EC6}"/>
              </a:ext>
            </a:extLst>
          </p:cNvPr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xmlns="" id="{11CA201F-2807-BA41-88B0-54E263FCAF53}"/>
              </a:ext>
            </a:extLst>
          </p:cNvPr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xmlns="" id="{994321FA-1E95-A94E-83FD-3D9AA6C36B96}"/>
              </a:ext>
            </a:extLst>
          </p:cNvPr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xmlns="" id="{A02A9D67-A027-FD45-84BD-732A1D51D0A0}"/>
              </a:ext>
            </a:extLst>
          </p:cNvPr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xmlns="" id="{2EB9C5E9-577B-CF41-BCD8-247B20C87F4E}"/>
              </a:ext>
            </a:extLst>
          </p:cNvPr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xmlns="" id="{2D3467CA-189E-7F42-969B-045B09E62474}"/>
              </a:ext>
            </a:extLst>
          </p:cNvPr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xmlns="" id="{952E8E34-F0E0-064F-B847-6BCFF59F0EDE}"/>
              </a:ext>
            </a:extLst>
          </p:cNvPr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B9C9061-0823-ED4D-8367-1F7761FE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065355A-F170-5943-BC38-18C5AF4BBF31}"/>
              </a:ext>
            </a:extLst>
          </p:cNvPr>
          <p:cNvSpPr txBox="1"/>
          <p:nvPr/>
        </p:nvSpPr>
        <p:spPr>
          <a:xfrm>
            <a:off x="10753520" y="2073953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6" y="238101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Namespaces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Resource Quota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xmlns="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4B69264-9C5D-ADEF-98CB-1AF7FA6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0" y="252208"/>
            <a:ext cx="1498601" cy="795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CF3394-6358-2E47-5B8E-21BEFD281EB8}"/>
              </a:ext>
            </a:extLst>
          </p:cNvPr>
          <p:cNvSpPr txBox="1"/>
          <p:nvPr/>
        </p:nvSpPr>
        <p:spPr>
          <a:xfrm>
            <a:off x="1874277" y="7695924"/>
            <a:ext cx="1197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www.corvit.com</a:t>
            </a:r>
          </a:p>
        </p:txBody>
      </p:sp>
    </p:spTree>
    <p:extLst>
      <p:ext uri="{BB962C8B-B14F-4D97-AF65-F5344CB8AC3E}">
        <p14:creationId xmlns:p14="http://schemas.microsoft.com/office/powerpoint/2010/main" val="537603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319817</TotalTime>
  <Words>5200</Words>
  <Application>Microsoft Office PowerPoint</Application>
  <PresentationFormat>Custom</PresentationFormat>
  <Paragraphs>1615</Paragraphs>
  <Slides>137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7" baseType="lpstr">
      <vt:lpstr>Arial Unicode MS</vt:lpstr>
      <vt:lpstr>Aharoni</vt:lpstr>
      <vt:lpstr>Algerian</vt:lpstr>
      <vt:lpstr>Amazon Ember</vt:lpstr>
      <vt:lpstr>Arial</vt:lpstr>
      <vt:lpstr>Calibri</vt:lpstr>
      <vt:lpstr>Calibri Light</vt:lpstr>
      <vt:lpstr>Consolas</vt:lpstr>
      <vt:lpstr>Menlo</vt:lpstr>
      <vt:lpstr>Office Theme</vt:lpstr>
      <vt:lpstr>PowerPoint Presentation</vt:lpstr>
      <vt:lpstr>AKS - Introduction</vt:lpstr>
      <vt:lpstr>PowerPoint Presentation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PowerPoint Presentation</vt:lpstr>
      <vt:lpstr>Kubernetes - Fundamentals</vt:lpstr>
      <vt:lpstr>Kubernetes - Imperative &amp; Declarative</vt:lpstr>
      <vt:lpstr>PowerPoint Presentation</vt:lpstr>
      <vt:lpstr>Kubernetes - POD</vt:lpstr>
      <vt:lpstr>Kubernetes - POD</vt:lpstr>
      <vt:lpstr>Kubernetes – PODs</vt:lpstr>
      <vt:lpstr>Kubernetes – Multi-Container Pods</vt:lpstr>
      <vt:lpstr>PowerPoint Presentation</vt:lpstr>
      <vt:lpstr>PowerPoint Presentation</vt:lpstr>
      <vt:lpstr>Kubernetes – Service - LoadBalancer</vt:lpstr>
      <vt:lpstr>PowerPoint Presentation</vt:lpstr>
      <vt:lpstr>PowerPoint Presentation</vt:lpstr>
      <vt:lpstr>Kubernetes - ReplicaSets</vt:lpstr>
      <vt:lpstr>Kubernetes – ReplicaSet</vt:lpstr>
      <vt:lpstr>Kubernetes – ReplicaSet</vt:lpstr>
      <vt:lpstr>Kubernetes – ReplicaSet</vt:lpstr>
      <vt:lpstr>PowerPoint Presentation</vt:lpstr>
      <vt:lpstr>PowerPoint Presentation</vt:lpstr>
      <vt:lpstr>Kubernetes – Deployments</vt:lpstr>
      <vt:lpstr>Kubernetes - Deployment</vt:lpstr>
      <vt:lpstr>PowerPoint Presentation</vt:lpstr>
      <vt:lpstr>PowerPoint Presentation</vt:lpstr>
      <vt:lpstr>Kubernetes - Services</vt:lpstr>
      <vt:lpstr> Services</vt:lpstr>
      <vt:lpstr>PowerPoint Presentation</vt:lpstr>
      <vt:lpstr> Services Demo</vt:lpstr>
      <vt:lpstr>PowerPoint Presentation</vt:lpstr>
      <vt:lpstr>YAML Basics</vt:lpstr>
      <vt:lpstr>YAML Basics</vt:lpstr>
      <vt:lpstr>PowerPoint Presentation</vt:lpstr>
      <vt:lpstr>AKS Storage Concepts</vt:lpstr>
      <vt:lpstr>Why do we need Persistent Storage in Kubernetes?</vt:lpstr>
      <vt:lpstr>Persistent Volume Claims – How it works?</vt:lpstr>
      <vt:lpstr>PowerPoint Presentation</vt:lpstr>
      <vt:lpstr>Azure Disks - Introduction</vt:lpstr>
      <vt:lpstr>AKS Storage Azure Disks</vt:lpstr>
      <vt:lpstr>PowerPoint Presentation</vt:lpstr>
      <vt:lpstr>PowerPoint Presentation</vt:lpstr>
      <vt:lpstr>Azure Files</vt:lpstr>
      <vt:lpstr>PowerPoint Presentation</vt:lpstr>
      <vt:lpstr>PowerPoint Presentation</vt:lpstr>
      <vt:lpstr>Why do we need Ingress?</vt:lpstr>
      <vt:lpstr>What is Ingress?</vt:lpstr>
      <vt:lpstr>Ingress - Terminology</vt:lpstr>
      <vt:lpstr>Azure AKS &amp; Nginx Ingress – Context Path Based Routing</vt:lpstr>
      <vt:lpstr>Azure AKS    Nginx Ingress   Hostname based Routing External DNS</vt:lpstr>
      <vt:lpstr>Azure AKS    Nginx Ingress   External DNS SSL with  Lets Encrypt</vt:lpstr>
      <vt:lpstr>Nginx Ingress Controller - References</vt:lpstr>
      <vt:lpstr>PowerPoint Presentation</vt:lpstr>
      <vt:lpstr>Azure AKS &amp; Nginx Ingress – Basic Architecture</vt:lpstr>
      <vt:lpstr>Basic Ingress Manifest</vt:lpstr>
      <vt:lpstr>Basic Ingress Manifest</vt:lpstr>
      <vt:lpstr>PowerPoint Presentation</vt:lpstr>
      <vt:lpstr>Azure AKS &amp; Nginx Ingress – Context Path Based Routing</vt:lpstr>
      <vt:lpstr>Ingress CPR Manifest</vt:lpstr>
      <vt:lpstr>PowerPoint Presentation</vt:lpstr>
      <vt:lpstr>Domain Registrar</vt:lpstr>
      <vt:lpstr>DNS Zone</vt:lpstr>
      <vt:lpstr>Azure DNS Zones</vt:lpstr>
      <vt:lpstr>Delegate Domain to Azure DNS</vt:lpstr>
      <vt:lpstr>PowerPoint Presentation</vt:lpstr>
      <vt:lpstr>Kubernetes External DNS</vt:lpstr>
      <vt:lpstr>Azure AKS    Nginx Ingress   External DNS</vt:lpstr>
      <vt:lpstr>Ingress with External DNS </vt:lpstr>
      <vt:lpstr>External DNS Updates</vt:lpstr>
      <vt:lpstr>External DNS Updates</vt:lpstr>
      <vt:lpstr>Ingress Service Updates</vt:lpstr>
      <vt:lpstr>PowerPoint Presentation</vt:lpstr>
      <vt:lpstr>Azure AKS    Nginx Ingress   External DNS Domain Name based Routing</vt:lpstr>
      <vt:lpstr>Ingress with External DNS and Domain Name based Routing</vt:lpstr>
      <vt:lpstr>PowerPoint Presentation</vt:lpstr>
      <vt:lpstr>Kubernetes Cert Manager</vt:lpstr>
      <vt:lpstr>Kubernetes cert-manager</vt:lpstr>
      <vt:lpstr>Azure AKS    Nginx Ingress   External DNS SSL with  Lets Encrypt</vt:lpstr>
      <vt:lpstr>Ingress with External DNS, DNR and SSL</vt:lpstr>
      <vt:lpstr>PowerPoint Presentation</vt:lpstr>
      <vt:lpstr>Kubernetes - Resources Requests &amp; Limits</vt:lpstr>
      <vt:lpstr>Kubernetes – Requests &amp; Limits</vt:lpstr>
      <vt:lpstr>Kubernetes  Requests &amp; Limits</vt:lpstr>
      <vt:lpstr>PowerPoint Presentation</vt:lpstr>
      <vt:lpstr>Kubernetes - Namespaces</vt:lpstr>
      <vt:lpstr>Kubernetes - Namespaces</vt:lpstr>
      <vt:lpstr>Kubernetes - Namespaces</vt:lpstr>
      <vt:lpstr>Kubernetes - Namespaces &amp; DNS</vt:lpstr>
      <vt:lpstr>PowerPoint Presentation</vt:lpstr>
      <vt:lpstr>Namespaces – Limit Range</vt:lpstr>
      <vt:lpstr>Namespaces – Limit Range</vt:lpstr>
      <vt:lpstr>Limit Range</vt:lpstr>
      <vt:lpstr>PowerPoint Presentation</vt:lpstr>
      <vt:lpstr>Namespaces - Resource Quota</vt:lpstr>
      <vt:lpstr>Resource Quota</vt:lpstr>
      <vt:lpstr>PowerPoint Presentation</vt:lpstr>
      <vt:lpstr>Azure Container Registry -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DevOps Pipelines – Build &amp; Push Docker Image to ACR</vt:lpstr>
      <vt:lpstr>PowerPoint Presentation</vt:lpstr>
      <vt:lpstr>PowerPoint Presentation</vt:lpstr>
      <vt:lpstr>PowerPoint Presentation</vt:lpstr>
      <vt:lpstr>Azure Pipelines – Key Concepts</vt:lpstr>
      <vt:lpstr>PowerPoint Presentation</vt:lpstr>
      <vt:lpstr>Azure Pipelines – Starter Pipeline</vt:lpstr>
      <vt:lpstr>Azure DevOps – Build Pipeline</vt:lpstr>
      <vt:lpstr>PowerPoint Presentation</vt:lpstr>
      <vt:lpstr>Azure DevOps – Release Pipelines</vt:lpstr>
      <vt:lpstr>Azure DevOps – Release Pipelines</vt:lpstr>
      <vt:lpstr>PowerPoint Presentation</vt:lpstr>
      <vt:lpstr>Azure Release Pipelines</vt:lpstr>
      <vt:lpstr>Azure Release Pipelines - Releases</vt:lpstr>
      <vt:lpstr>PowerPoint Presentation</vt:lpstr>
      <vt:lpstr>Azure AKS    HTTP Application Routing  Add On Ingress  + External DNS (Automatic Install) </vt:lpstr>
      <vt:lpstr>Ingress with External DNS</vt:lpstr>
      <vt:lpstr>Which Ingress Controller to Use?</vt:lpstr>
      <vt:lpstr>PowerPoint Presentation</vt:lpstr>
      <vt:lpstr>Azure AKS – Autoscaling Nodes &amp; Pods</vt:lpstr>
      <vt:lpstr>PowerPoint Presentation</vt:lpstr>
      <vt:lpstr>Cluster Autoscaler - Introduction</vt:lpstr>
      <vt:lpstr>PowerPoint Presentation</vt:lpstr>
      <vt:lpstr>Horizontal Pod Autoscaler – HPA - Intoduction</vt:lpstr>
      <vt:lpstr>How HPA works?</vt:lpstr>
      <vt:lpstr>How is HPA configured?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Mehar Hamid Majeed</cp:lastModifiedBy>
  <cp:revision>1165</cp:revision>
  <dcterms:created xsi:type="dcterms:W3CDTF">2019-11-12T03:20:49Z</dcterms:created>
  <dcterms:modified xsi:type="dcterms:W3CDTF">2023-04-08T06:06:36Z</dcterms:modified>
</cp:coreProperties>
</file>